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5143500" cx="9144000"/>
  <p:notesSz cx="6858000" cy="9144000"/>
  <p:embeddedFontLst>
    <p:embeddedFont>
      <p:font typeface="Roboto"/>
      <p:regular r:id="rId24"/>
      <p:bold r:id="rId25"/>
      <p:italic r:id="rId26"/>
      <p:boldItalic r:id="rId27"/>
    </p:embeddedFont>
    <p:embeddedFont>
      <p:font typeface="Montserrat"/>
      <p:regular r:id="rId28"/>
      <p:bold r:id="rId29"/>
      <p:italic r:id="rId30"/>
      <p:boldItalic r:id="rId31"/>
    </p:embeddedFont>
    <p:embeddedFont>
      <p:font typeface="Montserrat Light"/>
      <p:regular r:id="rId32"/>
      <p:bold r:id="rId33"/>
      <p:italic r:id="rId34"/>
      <p:boldItalic r:id="rId35"/>
    </p:embeddedFont>
    <p:embeddedFont>
      <p:font typeface="Roboto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7" name="Cynthia Sheng"/>
  <p:cmAuthor clrIdx="1" id="1" initials="" lastIdx="7" name="Tyler Han"/>
  <p:cmAuthor clrIdx="2" id="2" initials="" lastIdx="3" name="Brendan Cutick"/>
  <p:cmAuthor clrIdx="3" id="3" initials="" lastIdx="2" name="Nathan SD"/>
  <p:cmAuthor clrIdx="4" id="4" initials="" lastIdx="3" name="Aidan Sandman-Long"/>
  <p:cmAuthor clrIdx="5" id="5" initials="" lastIdx="2" name="Rohith Chintala"/>
  <p:cmAuthor clrIdx="6" id="6" initials="" lastIdx="2" name="Elizabeth Myer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9C78EB1-B1F8-4B16-BC82-6D309CA2E4CF}">
  <a:tblStyle styleId="{39C78EB1-B1F8-4B16-BC82-6D309CA2E4C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Roboto-regular.fntdata"/><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Montserrat-regular.fntdata"/><Relationship Id="rId27" Type="http://schemas.openxmlformats.org/officeDocument/2006/relationships/font" Target="fonts/Roboto-bold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Montserrat-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4.xml"/><Relationship Id="rId33" Type="http://schemas.openxmlformats.org/officeDocument/2006/relationships/font" Target="fonts/MontserratLight-bold.fntdata"/><Relationship Id="rId10" Type="http://schemas.openxmlformats.org/officeDocument/2006/relationships/slide" Target="slides/slide3.xml"/><Relationship Id="rId32" Type="http://schemas.openxmlformats.org/officeDocument/2006/relationships/font" Target="fonts/MontserratLight-regular.fntdata"/><Relationship Id="rId13" Type="http://schemas.openxmlformats.org/officeDocument/2006/relationships/slide" Target="slides/slide6.xml"/><Relationship Id="rId35" Type="http://schemas.openxmlformats.org/officeDocument/2006/relationships/font" Target="fonts/MontserratLight-boldItalic.fntdata"/><Relationship Id="rId12" Type="http://schemas.openxmlformats.org/officeDocument/2006/relationships/slide" Target="slides/slide5.xml"/><Relationship Id="rId34" Type="http://schemas.openxmlformats.org/officeDocument/2006/relationships/font" Target="fonts/MontserratLight-italic.fntdata"/><Relationship Id="rId15" Type="http://schemas.openxmlformats.org/officeDocument/2006/relationships/slide" Target="slides/slide8.xml"/><Relationship Id="rId37" Type="http://schemas.openxmlformats.org/officeDocument/2006/relationships/font" Target="fonts/RobotoLight-bold.fntdata"/><Relationship Id="rId14" Type="http://schemas.openxmlformats.org/officeDocument/2006/relationships/slide" Target="slides/slide7.xml"/><Relationship Id="rId36" Type="http://schemas.openxmlformats.org/officeDocument/2006/relationships/font" Target="fonts/RobotoLight-regular.fntdata"/><Relationship Id="rId17" Type="http://schemas.openxmlformats.org/officeDocument/2006/relationships/slide" Target="slides/slide10.xml"/><Relationship Id="rId39" Type="http://schemas.openxmlformats.org/officeDocument/2006/relationships/font" Target="fonts/RobotoLight-boldItalic.fntdata"/><Relationship Id="rId16" Type="http://schemas.openxmlformats.org/officeDocument/2006/relationships/slide" Target="slides/slide9.xml"/><Relationship Id="rId38" Type="http://schemas.openxmlformats.org/officeDocument/2006/relationships/font" Target="fonts/RobotoLight-italic.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0-29T15:57:59.024">
    <p:pos x="6000" y="0"/>
    <p:text>3 seconds</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0-10-29T15:59:25.100">
    <p:pos x="6000" y="0"/>
    <p:text>4.5 seconds</p:text>
  </p:cm>
  <p:cm authorId="0" idx="9" dt="2020-10-27T21:24:34.588">
    <p:pos x="6000" y="100"/>
    <p:text>me</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0-10-29T15:59:43.524">
    <p:pos x="6000" y="0"/>
    <p:text>1 minute 2 seconds</p:text>
  </p:cm>
  <p:cm authorId="0" idx="11" dt="2020-10-27T20:40:13.150">
    <p:pos x="6000" y="100"/>
    <p:text>insert side view, maybe a drawing?</p:text>
  </p:cm>
  <p:cm authorId="0" idx="12" dt="2020-10-26T21:17:28.975">
    <p:pos x="6000" y="200"/>
    <p:text>mine</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5" idx="1" dt="2020-10-29T19:33:52.278">
    <p:pos x="6000" y="0"/>
    <p:text>45 seconds</p:text>
  </p:cm>
  <p:cm authorId="0" idx="13" dt="2020-10-27T20:41:20.273">
    <p:pos x="6000" y="100"/>
    <p:text>Could eat up time. Summarize?</p:text>
  </p:cm>
  <p:cm authorId="5" idx="2" dt="2020-10-26T21:17:53.465">
    <p:pos x="6000" y="200"/>
    <p:text>Mine</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6" idx="1" dt="2020-10-27T21:25:48.329">
    <p:pos x="6000" y="0"/>
    <p:text>mine</p:text>
  </p:cm>
  <p:cm authorId="0" idx="14" dt="2020-10-29T20:45:20.548">
    <p:pos x="6000" y="100"/>
    <p:text>12 sec</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6" idx="2" dt="2020-10-26T21:46:23.453">
    <p:pos x="196" y="280"/>
    <p:text>mine</p:text>
  </p:cm>
  <p:cm authorId="0" idx="15" dt="2020-10-29T20:45:30.372">
    <p:pos x="6000" y="0"/>
    <p:text>36 sec</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3" dt="2020-10-28T16:27:51.761">
    <p:pos x="6000" y="0"/>
    <p:text>mine</p:text>
  </p:cm>
  <p:cm authorId="0" idx="16" dt="2020-10-27T21:11:07.948">
    <p:pos x="6000" y="100"/>
    <p:text>picture of everyone?</p:text>
  </p:cm>
  <p:cm authorId="4" idx="3" dt="2020-10-27T21:05:40.509">
    <p:pos x="6000" y="100"/>
    <p:text>when ur not everyone</p:text>
  </p:cm>
  <p:cm authorId="0" idx="17" dt="2020-10-27T21:11:07.948">
    <p:pos x="6000" y="100"/>
    <p:text>:'(</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7" dt="2020-10-27T21:26:26.412">
    <p:pos x="71" y="641"/>
    <p:text>reformat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10-29T15:58:51.965">
    <p:pos x="6000" y="0"/>
    <p:text>11.5 seconds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10-29T15:59:08.056">
    <p:pos x="6000" y="0"/>
    <p:text>46 seconds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0-10-29T18:10:54.626">
    <p:pos x="6000" y="0"/>
    <p:text>4 seconds</p:text>
  </p:cm>
  <p:cm authorId="1" idx="2" dt="2020-10-22T22:15:14.295">
    <p:pos x="6000" y="100"/>
    <p:text>mine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0-10-22T22:11:40.351">
    <p:pos x="6000" y="0"/>
    <p:text>mine</p:text>
  </p:cm>
  <p:cm authorId="1" idx="4" dt="2020-10-29T18:11:02.490">
    <p:pos x="6000" y="100"/>
    <p:text>25 seconds</p:text>
  </p:cm>
  <p:cm authorId="2" idx="1" dt="2020-10-27T20:32:50.126">
    <p:pos x="6000" y="200"/>
    <p:text>Be mindful of time because this was supposed to be a short slide</p:text>
  </p:cm>
  <p:cm authorId="0" idx="4" dt="2020-10-27T20:30:15.879">
    <p:pos x="6000" y="300"/>
    <p:text>Quantify "effective" for the audience (elaborate or change the question)</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 dt="2020-10-22T22:11:26.788">
    <p:pos x="6000" y="0"/>
    <p:text>mine</p:text>
  </p:cm>
  <p:cm authorId="1" idx="6" dt="2020-10-29T18:33:03.326">
    <p:pos x="6000" y="100"/>
    <p:text>52 seconds</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0-10-29T20:44:35.752">
    <p:pos x="6000" y="0"/>
    <p:text>4.2 sec</p:text>
  </p:cm>
  <p:cm authorId="3" idx="1" dt="2020-10-27T21:23:39.408">
    <p:pos x="6000" y="100"/>
    <p:text>mine!</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0-10-29T20:44:43.282">
    <p:pos x="6000" y="0"/>
    <p:text>32 sec</p:text>
  </p:cm>
  <p:cm authorId="2" idx="2" dt="2020-10-27T20:37:22.004">
    <p:pos x="6000" y="100"/>
    <p:text>Note when talking that these are initial tests to test the theory of printing on another printed part/slicing. Future work -&gt; more realistic damage</p:text>
  </p:cm>
  <p:cm authorId="3" idx="2" dt="2020-10-26T21:06:21.395">
    <p:pos x="6000" y="200"/>
    <p:text>mine!</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0-10-27T20:37:58.125">
    <p:pos x="6000" y="0"/>
    <p:text>put a bullet to the left with just summary. The small texts might be distracting.</p:text>
  </p:cm>
  <p:cm authorId="4" idx="1" dt="2020-10-29T18:45:21.771">
    <p:pos x="6000" y="100"/>
    <p:text>27 sec and 28 sec for the timelapse</p:text>
  </p:cm>
  <p:cm authorId="4" idx="2" dt="2020-10-27T21:07:29.670">
    <p:pos x="6000" y="200"/>
    <p:text>MINES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sec</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e9f16c86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9e9f16c86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following is our methodology for testing our prints.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e9f16c86d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e9f16c86d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D790 (3 Point Bend Test) used commonly for 3D printed PLA Testing</a:t>
            </a:r>
            <a:endParaRPr/>
          </a:p>
          <a:p>
            <a:pPr indent="-298450" lvl="0" marL="457200" rtl="0" algn="l">
              <a:spcBef>
                <a:spcPts val="0"/>
              </a:spcBef>
              <a:spcAft>
                <a:spcPts val="0"/>
              </a:spcAft>
              <a:buSzPts val="1100"/>
              <a:buChar char="●"/>
            </a:pPr>
            <a:r>
              <a:rPr lang="en"/>
              <a:t>Clean part with alcohol and attach strain gauge on bottom directly under loading point</a:t>
            </a:r>
            <a:endParaRPr/>
          </a:p>
          <a:p>
            <a:pPr indent="-298450" lvl="1" marL="914400" rtl="0" algn="l">
              <a:spcBef>
                <a:spcPts val="0"/>
              </a:spcBef>
              <a:spcAft>
                <a:spcPts val="0"/>
              </a:spcAft>
              <a:buSzPts val="1100"/>
              <a:buChar char="○"/>
            </a:pPr>
            <a:r>
              <a:rPr lang="en"/>
              <a:t>Instrument</a:t>
            </a:r>
            <a:r>
              <a:rPr lang="en"/>
              <a:t> used to measure the strain on an object</a:t>
            </a:r>
            <a:endParaRPr/>
          </a:p>
          <a:p>
            <a:pPr indent="-298450" lvl="0" marL="457200" rtl="0" algn="l">
              <a:spcBef>
                <a:spcPts val="0"/>
              </a:spcBef>
              <a:spcAft>
                <a:spcPts val="0"/>
              </a:spcAft>
              <a:buSzPts val="1100"/>
              <a:buChar char="●"/>
            </a:pPr>
            <a:r>
              <a:rPr lang="en"/>
              <a:t>Place part onto the press where it will be supported by the D shaft on either ends and secured using glue and clamps</a:t>
            </a:r>
            <a:endParaRPr/>
          </a:p>
          <a:p>
            <a:pPr indent="-298450" lvl="0" marL="457200" rtl="0" algn="l">
              <a:spcBef>
                <a:spcPts val="0"/>
              </a:spcBef>
              <a:spcAft>
                <a:spcPts val="0"/>
              </a:spcAft>
              <a:buSzPts val="1100"/>
              <a:buChar char="●"/>
            </a:pPr>
            <a:r>
              <a:rPr lang="en"/>
              <a:t>Load cell attached onto the press to measure the total force put onto the part</a:t>
            </a:r>
            <a:endParaRPr/>
          </a:p>
          <a:p>
            <a:pPr indent="-298450" lvl="0" marL="457200" rtl="0" algn="l">
              <a:spcBef>
                <a:spcPts val="0"/>
              </a:spcBef>
              <a:spcAft>
                <a:spcPts val="0"/>
              </a:spcAft>
              <a:buSzPts val="1100"/>
              <a:buChar char="●"/>
            </a:pPr>
            <a:r>
              <a:rPr lang="en"/>
              <a:t>Arduino Uno is attached to the strain gauge and load cell to monitor the strain and force</a:t>
            </a:r>
            <a:endParaRPr/>
          </a:p>
          <a:p>
            <a:pPr indent="-298450" lvl="0" marL="457200" rtl="0" algn="l">
              <a:spcBef>
                <a:spcPts val="0"/>
              </a:spcBef>
              <a:spcAft>
                <a:spcPts val="0"/>
              </a:spcAft>
              <a:buSzPts val="1100"/>
              <a:buChar char="●"/>
            </a:pPr>
            <a:r>
              <a:rPr lang="en"/>
              <a:t>Hand Press → press rate will be monitored through the readings of the strain, force, and/or displacement rate as it is pressed</a:t>
            </a:r>
            <a:endParaRPr/>
          </a:p>
          <a:p>
            <a:pPr indent="-298450" lvl="0" marL="457200" rtl="0" algn="l">
              <a:spcBef>
                <a:spcPts val="0"/>
              </a:spcBef>
              <a:spcAft>
                <a:spcPts val="0"/>
              </a:spcAft>
              <a:buSzPts val="1100"/>
              <a:buChar char="●"/>
            </a:pPr>
            <a:r>
              <a:rPr lang="en"/>
              <a:t>Use ruler to record displacement</a:t>
            </a:r>
            <a:endParaRPr/>
          </a:p>
          <a:p>
            <a:pPr indent="-298450" lvl="0" marL="457200" rtl="0" algn="l">
              <a:spcBef>
                <a:spcPts val="0"/>
              </a:spcBef>
              <a:spcAft>
                <a:spcPts val="0"/>
              </a:spcAft>
              <a:buSzPts val="1100"/>
              <a:buChar char="●"/>
            </a:pPr>
            <a:r>
              <a:rPr lang="en"/>
              <a:t>Recorded data → stress/strain curves, determine strength-to-weight ratios, create force vs. displacement graphs.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9e9f16c86d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9e9f16c86d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highlight>
                  <a:srgbClr val="FFFFFF"/>
                </a:highlight>
              </a:rPr>
              <a:t>Talk about how this is just initial avenues of testing</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rPr lang="en">
                <a:solidFill>
                  <a:schemeClr val="dk1"/>
                </a:solidFill>
                <a:highlight>
                  <a:srgbClr val="FFFFFF"/>
                </a:highlight>
              </a:rPr>
              <a:t>For each test, 6 samples will be printed to account for mistakes in testing.</a:t>
            </a:r>
            <a:endParaRPr>
              <a:solidFill>
                <a:schemeClr val="dk1"/>
              </a:solidFill>
              <a:highlight>
                <a:srgbClr val="FFFFFF"/>
              </a:highlight>
            </a:endParaRPr>
          </a:p>
          <a:p>
            <a:pPr indent="0" lvl="0" marL="0" rtl="0" algn="l">
              <a:lnSpc>
                <a:spcPct val="115000"/>
              </a:lnSpc>
              <a:spcBef>
                <a:spcPts val="0"/>
              </a:spcBef>
              <a:spcAft>
                <a:spcPts val="0"/>
              </a:spcAft>
              <a:buNone/>
            </a:pPr>
            <a:r>
              <a:rPr lang="en">
                <a:solidFill>
                  <a:schemeClr val="dk1"/>
                </a:solidFill>
                <a:highlight>
                  <a:srgbClr val="FFFFFF"/>
                </a:highlight>
              </a:rPr>
              <a:t>These tests will be used to compare the ultimate stress of the parts from the stress strain graphs generated by the arduino for the 3 point bend test. The goal of this will be to compare the ultimate stress of these parts with the time it takes to print. This will allow us to see at what point there is diminishing returns to find the optimized infill that will have the best balance of print time with strength. This test will also allow us to see whether the infill's effects on strength are differ between the solid control parts and the conformal printed repairs.</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rPr lang="en">
                <a:solidFill>
                  <a:schemeClr val="dk1"/>
                </a:solidFill>
                <a:highlight>
                  <a:srgbClr val="FFFFFF"/>
                </a:highlight>
              </a:rPr>
              <a:t>Using the results from the infill testing, for damage testing the parts will be printed at the infill with the best balance between strength and time.</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rPr lang="en">
                <a:solidFill>
                  <a:schemeClr val="dk1"/>
                </a:solidFill>
                <a:highlight>
                  <a:srgbClr val="FFFFFF"/>
                </a:highlight>
              </a:rPr>
              <a:t>These tests will be used to compare the strength of the parts through the stress strain graphs generated from the arduino from the 3 point bend test. The ultimate stress of these geometries at the infill found from infill testing will be compared to the control. The control will give the upper bound of the ultimate strength while the unrepaired parts will give the lower bound allowing for accurate comparison of the efficacy of the repaired parts. This comparison will give information on how effective conformal repairs are for each geometry and whether conformal repairs in general can be comparable to the ultimate stress of a control part.</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rPr lang="en">
                <a:solidFill>
                  <a:schemeClr val="dk1"/>
                </a:solidFill>
                <a:highlight>
                  <a:srgbClr val="FFFFFF"/>
                </a:highlight>
              </a:rPr>
              <a:t>In total 126 parts will be printed in PLA for these 2 tests</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rPr lang="en">
                <a:solidFill>
                  <a:schemeClr val="dk1"/>
                </a:solidFill>
                <a:highlight>
                  <a:srgbClr val="FFFFFF"/>
                </a:highlight>
              </a:rPr>
              <a:t>Given the speed of initial PLA tests, further testing using carbon fiber composites or other 3D printed materials may be used to further test stronger materials.</a:t>
            </a:r>
            <a:endParaRPr>
              <a:solidFill>
                <a:schemeClr val="dk1"/>
              </a:solidFill>
              <a:highlight>
                <a:srgbClr val="FFFFFF"/>
              </a:highlight>
            </a:endParaRPr>
          </a:p>
          <a:p>
            <a:pPr indent="0" lvl="0" marL="0" rtl="0" algn="l">
              <a:lnSpc>
                <a:spcPct val="115000"/>
              </a:lnSpc>
              <a:spcBef>
                <a:spcPts val="0"/>
              </a:spcBef>
              <a:spcAft>
                <a:spcPts val="0"/>
              </a:spcAft>
              <a:buNone/>
            </a:pPr>
            <a:r>
              <a:rPr lang="en">
                <a:solidFill>
                  <a:schemeClr val="dk1"/>
                </a:solidFill>
                <a:highlight>
                  <a:srgbClr val="FFFFFF"/>
                </a:highlight>
              </a:rPr>
              <a:t>Another avenue of research that can be done time permitting is testing the difference in repair efficacy between conformal repairs using nonplanar printing and repairs using steps.</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9e9f16c86d_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9e9f16c86d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some setbacks resulting from COVID-19, we have recreated our project timeline and have been completing our main milestones on schedule. We are fully prepared to move on with data collection in the remaining weeks and semesters.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9e9f16c86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9e9f16c86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to our current research, there are many potential future applications for conformal 3D printing that would benefit our society. In the healthcare industry, biomedical engineers are developing methods of printing scaffolds that are used to repair bone defects, but for now they are limited to defects of relatively simple shapes, as shown in the image on the bottom left. Our conformal printing methods can be used to broaden the types of bone defects that can be successfully repaired with these scaffolds. In the field of education, conformal printing can be used to educate students studying CAD and 3D printing. Further down the line, potential applications in the space industry include repairing small parts and fixing damage done to extraterrestrial rovers.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9e9f16c86d_1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9e9f16c86d_1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Kenji - basically read this off</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9e9f16c86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9e9f16c86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9e9f16c8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9e9f16c8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5 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a518c6748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a518c6748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One of the reasons why 3D printing has been so successful is the technology’s ability to place material precisely into the desired locations to create more complex geometries. There are also direct applications for AM in medical implantations where subtractive procedures clearly would not be permitted. Naturally, the question of whether or not you can use this ability to repair objects in general arises. In the same way roads are repaired by adding sealant, more complex geometric shapes can be repaired by building or reinforcing 3D prints.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9e9f16c86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9e9f16c86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onto our research problem. What is the specific area of reparative 3D printing we would like to address?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9e9f16c86d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9e9f16c86d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We define Effective to mean an assessment of how strong or material efficient a conformal repair is. This can be done quantitatively by comparing ultimate stresses, stress-to-weight ratios, or qualitatively by assessing how and where the repaired structure breaks as opposed to a non-repaired structure.</a:t>
            </a:r>
            <a:endParaRPr sz="17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9e9f16c86d_1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9e9f16c86d_1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Reviewing literature and current work, we’ve found that projects conducted in this area date at most 10 years prior. And most (if not all) of that work is done in the 3D scanning and path planning algorithm development aspects of the problem.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a review of relevant literature and existing work done in the area of conformal 3D printing and reparative printing, we’ve found that most of the work dates no later than 10 years back. The field is relatively new and the aspects of the problem that have been researched so far are related mainly to path planning algorithms, 3D scanning and processing, and robotic printer design. However, </a:t>
            </a:r>
            <a:r>
              <a:rPr lang="en">
                <a:solidFill>
                  <a:schemeClr val="dk1"/>
                </a:solidFill>
              </a:rPr>
              <a:t>i</a:t>
            </a:r>
            <a:r>
              <a:rPr lang="en">
                <a:solidFill>
                  <a:schemeClr val="dk1"/>
                </a:solidFill>
              </a:rPr>
              <a:t>n order to use these reparative technologies, it’s imperative that there is data and structural analysis on the repaired parts and materials themselves to understand where and how printed repairs might be appropriate in terms of structural strength or efficiency.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our work, we plan to provide further data and analysis for these reparative prints while conducting experiments with infill percentage, repair interfaces, repair and bed materials, and/or infill patterns.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9e9f16c86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9e9f16c86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9e9f16c86d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9e9f16c86d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known geometry)</a:t>
            </a:r>
            <a:endParaRPr/>
          </a:p>
          <a:p>
            <a:pPr indent="0" lvl="0" marL="0" rtl="0" algn="l">
              <a:spcBef>
                <a:spcPts val="0"/>
              </a:spcBef>
              <a:spcAft>
                <a:spcPts val="0"/>
              </a:spcAft>
              <a:buNone/>
            </a:pPr>
            <a:r>
              <a:rPr lang="en"/>
              <a:t>(filling)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9e9f16c86d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9e9f16c86d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Aidan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D9D9D9"/>
              </a:buClr>
              <a:buSzPts val="2800"/>
              <a:buFont typeface="Roboto Light"/>
              <a:buNone/>
              <a:defRPr sz="2800">
                <a:solidFill>
                  <a:srgbClr val="D9D9D9"/>
                </a:solidFill>
                <a:latin typeface="Roboto Light"/>
                <a:ea typeface="Roboto Light"/>
                <a:cs typeface="Roboto Light"/>
                <a:sym typeface="Roboto Light"/>
              </a:defRPr>
            </a:lvl1pPr>
            <a:lvl2pPr lvl="1" rtl="0">
              <a:spcBef>
                <a:spcPts val="0"/>
              </a:spcBef>
              <a:spcAft>
                <a:spcPts val="0"/>
              </a:spcAft>
              <a:buClr>
                <a:srgbClr val="D9D9D9"/>
              </a:buClr>
              <a:buSzPts val="2800"/>
              <a:buNone/>
              <a:defRPr sz="2800">
                <a:solidFill>
                  <a:srgbClr val="D9D9D9"/>
                </a:solidFill>
              </a:defRPr>
            </a:lvl2pPr>
            <a:lvl3pPr lvl="2" rtl="0">
              <a:spcBef>
                <a:spcPts val="0"/>
              </a:spcBef>
              <a:spcAft>
                <a:spcPts val="0"/>
              </a:spcAft>
              <a:buClr>
                <a:srgbClr val="D9D9D9"/>
              </a:buClr>
              <a:buSzPts val="2800"/>
              <a:buNone/>
              <a:defRPr sz="2800">
                <a:solidFill>
                  <a:srgbClr val="D9D9D9"/>
                </a:solidFill>
              </a:defRPr>
            </a:lvl3pPr>
            <a:lvl4pPr lvl="3" rtl="0">
              <a:spcBef>
                <a:spcPts val="0"/>
              </a:spcBef>
              <a:spcAft>
                <a:spcPts val="0"/>
              </a:spcAft>
              <a:buClr>
                <a:srgbClr val="D9D9D9"/>
              </a:buClr>
              <a:buSzPts val="2800"/>
              <a:buNone/>
              <a:defRPr sz="2800">
                <a:solidFill>
                  <a:srgbClr val="D9D9D9"/>
                </a:solidFill>
              </a:defRPr>
            </a:lvl4pPr>
            <a:lvl5pPr lvl="4" rtl="0">
              <a:spcBef>
                <a:spcPts val="0"/>
              </a:spcBef>
              <a:spcAft>
                <a:spcPts val="0"/>
              </a:spcAft>
              <a:buClr>
                <a:srgbClr val="D9D9D9"/>
              </a:buClr>
              <a:buSzPts val="2800"/>
              <a:buNone/>
              <a:defRPr sz="2800">
                <a:solidFill>
                  <a:srgbClr val="D9D9D9"/>
                </a:solidFill>
              </a:defRPr>
            </a:lvl5pPr>
            <a:lvl6pPr lvl="5" rtl="0">
              <a:spcBef>
                <a:spcPts val="0"/>
              </a:spcBef>
              <a:spcAft>
                <a:spcPts val="0"/>
              </a:spcAft>
              <a:buClr>
                <a:srgbClr val="D9D9D9"/>
              </a:buClr>
              <a:buSzPts val="2800"/>
              <a:buNone/>
              <a:defRPr sz="2800">
                <a:solidFill>
                  <a:srgbClr val="D9D9D9"/>
                </a:solidFill>
              </a:defRPr>
            </a:lvl6pPr>
            <a:lvl7pPr lvl="6" rtl="0">
              <a:spcBef>
                <a:spcPts val="0"/>
              </a:spcBef>
              <a:spcAft>
                <a:spcPts val="0"/>
              </a:spcAft>
              <a:buClr>
                <a:srgbClr val="D9D9D9"/>
              </a:buClr>
              <a:buSzPts val="2800"/>
              <a:buNone/>
              <a:defRPr sz="2800">
                <a:solidFill>
                  <a:srgbClr val="D9D9D9"/>
                </a:solidFill>
              </a:defRPr>
            </a:lvl7pPr>
            <a:lvl8pPr lvl="7" rtl="0">
              <a:spcBef>
                <a:spcPts val="0"/>
              </a:spcBef>
              <a:spcAft>
                <a:spcPts val="0"/>
              </a:spcAft>
              <a:buClr>
                <a:srgbClr val="D9D9D9"/>
              </a:buClr>
              <a:buSzPts val="2800"/>
              <a:buNone/>
              <a:defRPr sz="2800">
                <a:solidFill>
                  <a:srgbClr val="D9D9D9"/>
                </a:solidFill>
              </a:defRPr>
            </a:lvl8pPr>
            <a:lvl9pPr lvl="8" rtl="0">
              <a:spcBef>
                <a:spcPts val="0"/>
              </a:spcBef>
              <a:spcAft>
                <a:spcPts val="0"/>
              </a:spcAft>
              <a:buClr>
                <a:srgbClr val="D9D9D9"/>
              </a:buClr>
              <a:buSzPts val="2800"/>
              <a:buNone/>
              <a:defRPr sz="2800">
                <a:solidFill>
                  <a:srgbClr val="D9D9D9"/>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D9D9D9"/>
              </a:buClr>
              <a:buSzPts val="1800"/>
              <a:buFont typeface="Roboto"/>
              <a:buChar char="●"/>
              <a:defRPr sz="1800">
                <a:solidFill>
                  <a:srgbClr val="D9D9D9"/>
                </a:solidFill>
                <a:latin typeface="Roboto"/>
                <a:ea typeface="Roboto"/>
                <a:cs typeface="Roboto"/>
                <a:sym typeface="Roboto"/>
              </a:defRPr>
            </a:lvl1pPr>
            <a:lvl2pPr indent="-317500" lvl="1" marL="914400" rtl="0">
              <a:lnSpc>
                <a:spcPct val="115000"/>
              </a:lnSpc>
              <a:spcBef>
                <a:spcPts val="1600"/>
              </a:spcBef>
              <a:spcAft>
                <a:spcPts val="0"/>
              </a:spcAft>
              <a:buClr>
                <a:srgbClr val="D9D9D9"/>
              </a:buClr>
              <a:buSzPts val="1400"/>
              <a:buFont typeface="Roboto"/>
              <a:buChar char="○"/>
              <a:defRPr>
                <a:solidFill>
                  <a:srgbClr val="D9D9D9"/>
                </a:solidFill>
                <a:latin typeface="Roboto"/>
                <a:ea typeface="Roboto"/>
                <a:cs typeface="Roboto"/>
                <a:sym typeface="Roboto"/>
              </a:defRPr>
            </a:lvl2pPr>
            <a:lvl3pPr indent="-317500" lvl="2" marL="1371600" rtl="0">
              <a:lnSpc>
                <a:spcPct val="115000"/>
              </a:lnSpc>
              <a:spcBef>
                <a:spcPts val="1600"/>
              </a:spcBef>
              <a:spcAft>
                <a:spcPts val="0"/>
              </a:spcAft>
              <a:buClr>
                <a:srgbClr val="D9D9D9"/>
              </a:buClr>
              <a:buSzPts val="1400"/>
              <a:buFont typeface="Roboto"/>
              <a:buChar char="■"/>
              <a:defRPr>
                <a:solidFill>
                  <a:srgbClr val="D9D9D9"/>
                </a:solidFill>
                <a:latin typeface="Roboto"/>
                <a:ea typeface="Roboto"/>
                <a:cs typeface="Roboto"/>
                <a:sym typeface="Roboto"/>
              </a:defRPr>
            </a:lvl3pPr>
            <a:lvl4pPr indent="-317500" lvl="3" marL="1828800" rtl="0">
              <a:lnSpc>
                <a:spcPct val="115000"/>
              </a:lnSpc>
              <a:spcBef>
                <a:spcPts val="1600"/>
              </a:spcBef>
              <a:spcAft>
                <a:spcPts val="0"/>
              </a:spcAft>
              <a:buClr>
                <a:srgbClr val="D9D9D9"/>
              </a:buClr>
              <a:buSzPts val="1400"/>
              <a:buFont typeface="Roboto"/>
              <a:buChar char="●"/>
              <a:defRPr>
                <a:solidFill>
                  <a:srgbClr val="D9D9D9"/>
                </a:solidFill>
                <a:latin typeface="Roboto"/>
                <a:ea typeface="Roboto"/>
                <a:cs typeface="Roboto"/>
                <a:sym typeface="Roboto"/>
              </a:defRPr>
            </a:lvl4pPr>
            <a:lvl5pPr indent="-317500" lvl="4" marL="2286000" rtl="0">
              <a:lnSpc>
                <a:spcPct val="115000"/>
              </a:lnSpc>
              <a:spcBef>
                <a:spcPts val="1600"/>
              </a:spcBef>
              <a:spcAft>
                <a:spcPts val="0"/>
              </a:spcAft>
              <a:buClr>
                <a:srgbClr val="D9D9D9"/>
              </a:buClr>
              <a:buSzPts val="1400"/>
              <a:buFont typeface="Roboto"/>
              <a:buChar char="○"/>
              <a:defRPr>
                <a:solidFill>
                  <a:srgbClr val="D9D9D9"/>
                </a:solidFill>
                <a:latin typeface="Roboto"/>
                <a:ea typeface="Roboto"/>
                <a:cs typeface="Roboto"/>
                <a:sym typeface="Roboto"/>
              </a:defRPr>
            </a:lvl5pPr>
            <a:lvl6pPr indent="-317500" lvl="5" marL="2743200" rtl="0">
              <a:lnSpc>
                <a:spcPct val="115000"/>
              </a:lnSpc>
              <a:spcBef>
                <a:spcPts val="1600"/>
              </a:spcBef>
              <a:spcAft>
                <a:spcPts val="0"/>
              </a:spcAft>
              <a:buClr>
                <a:srgbClr val="D9D9D9"/>
              </a:buClr>
              <a:buSzPts val="1400"/>
              <a:buFont typeface="Roboto"/>
              <a:buChar char="■"/>
              <a:defRPr>
                <a:solidFill>
                  <a:srgbClr val="D9D9D9"/>
                </a:solidFill>
                <a:latin typeface="Roboto"/>
                <a:ea typeface="Roboto"/>
                <a:cs typeface="Roboto"/>
                <a:sym typeface="Roboto"/>
              </a:defRPr>
            </a:lvl6pPr>
            <a:lvl7pPr indent="-317500" lvl="6" marL="3200400" rtl="0">
              <a:lnSpc>
                <a:spcPct val="115000"/>
              </a:lnSpc>
              <a:spcBef>
                <a:spcPts val="1600"/>
              </a:spcBef>
              <a:spcAft>
                <a:spcPts val="0"/>
              </a:spcAft>
              <a:buClr>
                <a:srgbClr val="D9D9D9"/>
              </a:buClr>
              <a:buSzPts val="1400"/>
              <a:buFont typeface="Roboto"/>
              <a:buChar char="●"/>
              <a:defRPr>
                <a:solidFill>
                  <a:srgbClr val="D9D9D9"/>
                </a:solidFill>
                <a:latin typeface="Roboto"/>
                <a:ea typeface="Roboto"/>
                <a:cs typeface="Roboto"/>
                <a:sym typeface="Roboto"/>
              </a:defRPr>
            </a:lvl7pPr>
            <a:lvl8pPr indent="-317500" lvl="7" marL="3657600" rtl="0">
              <a:lnSpc>
                <a:spcPct val="115000"/>
              </a:lnSpc>
              <a:spcBef>
                <a:spcPts val="1600"/>
              </a:spcBef>
              <a:spcAft>
                <a:spcPts val="0"/>
              </a:spcAft>
              <a:buClr>
                <a:srgbClr val="D9D9D9"/>
              </a:buClr>
              <a:buSzPts val="1400"/>
              <a:buFont typeface="Roboto"/>
              <a:buChar char="○"/>
              <a:defRPr>
                <a:solidFill>
                  <a:srgbClr val="D9D9D9"/>
                </a:solidFill>
                <a:latin typeface="Roboto"/>
                <a:ea typeface="Roboto"/>
                <a:cs typeface="Roboto"/>
                <a:sym typeface="Roboto"/>
              </a:defRPr>
            </a:lvl8pPr>
            <a:lvl9pPr indent="-317500" lvl="8" marL="4114800" rtl="0">
              <a:lnSpc>
                <a:spcPct val="115000"/>
              </a:lnSpc>
              <a:spcBef>
                <a:spcPts val="1600"/>
              </a:spcBef>
              <a:spcAft>
                <a:spcPts val="1600"/>
              </a:spcAft>
              <a:buClr>
                <a:srgbClr val="D9D9D9"/>
              </a:buClr>
              <a:buSzPts val="1400"/>
              <a:buFont typeface="Roboto"/>
              <a:buChar char="■"/>
              <a:defRPr>
                <a:solidFill>
                  <a:srgbClr val="D9D9D9"/>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omments" Target="../comments/commen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11.xml"/><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omments" Target="../comments/commen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comments" Target="../comments/comment13.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14.xml"/><Relationship Id="rId4" Type="http://schemas.openxmlformats.org/officeDocument/2006/relationships/image" Target="../media/image6.png"/><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15.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16.xml"/><Relationship Id="rId4" Type="http://schemas.openxmlformats.org/officeDocument/2006/relationships/hyperlink" Target="https://doi.org/10.1016/j.addma.2018.04.017" TargetMode="External"/><Relationship Id="rId5" Type="http://schemas.openxmlformats.org/officeDocument/2006/relationships/hyperlink" Target="https://doi.org/10.1016/j.addma.2018.04.01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comments" Target="../comments/commen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3.xml"/><Relationship Id="rId4" Type="http://schemas.openxmlformats.org/officeDocument/2006/relationships/image" Target="../media/image9.png"/><Relationship Id="rId5"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comments" Target="../comments/commen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comments" Target="../comments/commen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omments" Target="../comments/commen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8.xml"/><Relationship Id="rId4" Type="http://schemas.openxmlformats.org/officeDocument/2006/relationships/image" Target="../media/image13.png"/><Relationship Id="rId5" Type="http://schemas.openxmlformats.org/officeDocument/2006/relationships/image" Target="../media/image1.jp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9.xml"/><Relationship Id="rId4" Type="http://schemas.openxmlformats.org/officeDocument/2006/relationships/image" Target="../media/image8.gif"/><Relationship Id="rId5" Type="http://schemas.openxmlformats.org/officeDocument/2006/relationships/image" Target="../media/image4.jpg"/><Relationship Id="rId6"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Team PRINT</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latin typeface="Roboto Light"/>
                <a:ea typeface="Roboto Light"/>
                <a:cs typeface="Roboto Light"/>
                <a:sym typeface="Roboto Light"/>
              </a:rPr>
              <a:t>Rohith Chintala, Brendan Cutick, Tyler Han, Elizabeth Myers, Eric Oh, Aidan Sandman-Long, Cynthia Sheng, Nathan Spicer-Davis, Kenji Tsukamoto</a:t>
            </a:r>
            <a:endParaRPr sz="1700">
              <a:latin typeface="Roboto Light"/>
              <a:ea typeface="Roboto Light"/>
              <a:cs typeface="Roboto Light"/>
              <a:sym typeface="Robo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Methodology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858175" y="414650"/>
            <a:ext cx="2474400" cy="7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Setup</a:t>
            </a:r>
            <a:endParaRPr/>
          </a:p>
        </p:txBody>
      </p:sp>
      <p:sp>
        <p:nvSpPr>
          <p:cNvPr id="142" name="Google Shape;142;p23"/>
          <p:cNvSpPr txBox="1"/>
          <p:nvPr>
            <p:ph idx="1" type="body"/>
          </p:nvPr>
        </p:nvSpPr>
        <p:spPr>
          <a:xfrm>
            <a:off x="311700" y="1152475"/>
            <a:ext cx="3591900" cy="341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Lost access to campus testing laboratories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3 Point Bend Test (ASTM D790)</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Strain Gauge</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Load Cell</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Arduino Uno used for </a:t>
            </a:r>
            <a:r>
              <a:rPr lang="en">
                <a:solidFill>
                  <a:srgbClr val="FFFFFF"/>
                </a:solidFill>
              </a:rPr>
              <a:t>measurements</a:t>
            </a:r>
            <a:r>
              <a:rPr lang="en">
                <a:solidFill>
                  <a:srgbClr val="FFFFFF"/>
                </a:solidFill>
              </a:rPr>
              <a:t> and output</a:t>
            </a:r>
            <a:endParaRPr>
              <a:solidFill>
                <a:srgbClr val="FFFFFF"/>
              </a:solidFill>
            </a:endParaRPr>
          </a:p>
          <a:p>
            <a:pPr indent="0" lvl="0" marL="914400" rtl="0" algn="l">
              <a:spcBef>
                <a:spcPts val="1600"/>
              </a:spcBef>
              <a:spcAft>
                <a:spcPts val="1600"/>
              </a:spcAft>
              <a:buNone/>
            </a:pPr>
            <a:r>
              <a:t/>
            </a:r>
            <a:endParaRPr>
              <a:solidFill>
                <a:srgbClr val="FFFFFF"/>
              </a:solidFill>
            </a:endParaRPr>
          </a:p>
        </p:txBody>
      </p:sp>
      <p:pic>
        <p:nvPicPr>
          <p:cNvPr id="143" name="Google Shape;143;p23"/>
          <p:cNvPicPr preferRelativeResize="0"/>
          <p:nvPr/>
        </p:nvPicPr>
        <p:blipFill>
          <a:blip r:embed="rId4">
            <a:alphaModFix/>
          </a:blip>
          <a:stretch>
            <a:fillRect/>
          </a:stretch>
        </p:blipFill>
        <p:spPr>
          <a:xfrm>
            <a:off x="4029375" y="253875"/>
            <a:ext cx="1852675" cy="2479790"/>
          </a:xfrm>
          <a:prstGeom prst="rect">
            <a:avLst/>
          </a:prstGeom>
          <a:noFill/>
          <a:ln>
            <a:noFill/>
          </a:ln>
        </p:spPr>
      </p:pic>
      <p:sp>
        <p:nvSpPr>
          <p:cNvPr id="144" name="Google Shape;144;p23"/>
          <p:cNvSpPr txBox="1"/>
          <p:nvPr/>
        </p:nvSpPr>
        <p:spPr>
          <a:xfrm>
            <a:off x="4796089" y="2733664"/>
            <a:ext cx="1062600" cy="2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[3]</a:t>
            </a:r>
            <a:endParaRPr>
              <a:solidFill>
                <a:srgbClr val="FFFFFF"/>
              </a:solidFill>
              <a:latin typeface="Roboto"/>
              <a:ea typeface="Roboto"/>
              <a:cs typeface="Roboto"/>
              <a:sym typeface="Roboto"/>
            </a:endParaRPr>
          </a:p>
        </p:txBody>
      </p:sp>
      <p:pic>
        <p:nvPicPr>
          <p:cNvPr id="145" name="Google Shape;145;p23"/>
          <p:cNvPicPr preferRelativeResize="0"/>
          <p:nvPr/>
        </p:nvPicPr>
        <p:blipFill>
          <a:blip r:embed="rId5">
            <a:alphaModFix/>
          </a:blip>
          <a:stretch>
            <a:fillRect/>
          </a:stretch>
        </p:blipFill>
        <p:spPr>
          <a:xfrm>
            <a:off x="4228288" y="3196675"/>
            <a:ext cx="1487550" cy="1487550"/>
          </a:xfrm>
          <a:prstGeom prst="rect">
            <a:avLst/>
          </a:prstGeom>
          <a:noFill/>
          <a:ln>
            <a:noFill/>
          </a:ln>
        </p:spPr>
      </p:pic>
      <p:sp>
        <p:nvSpPr>
          <p:cNvPr id="146" name="Google Shape;146;p23"/>
          <p:cNvSpPr txBox="1"/>
          <p:nvPr/>
        </p:nvSpPr>
        <p:spPr>
          <a:xfrm>
            <a:off x="4796100" y="4684225"/>
            <a:ext cx="6144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[4]</a:t>
            </a:r>
            <a:endParaRPr>
              <a:solidFill>
                <a:srgbClr val="FFFFFF"/>
              </a:solidFill>
              <a:latin typeface="Roboto"/>
              <a:ea typeface="Roboto"/>
              <a:cs typeface="Roboto"/>
              <a:sym typeface="Roboto"/>
            </a:endParaRPr>
          </a:p>
        </p:txBody>
      </p:sp>
      <p:pic>
        <p:nvPicPr>
          <p:cNvPr id="147" name="Google Shape;147;p23"/>
          <p:cNvPicPr preferRelativeResize="0"/>
          <p:nvPr/>
        </p:nvPicPr>
        <p:blipFill>
          <a:blip r:embed="rId6">
            <a:alphaModFix/>
          </a:blip>
          <a:stretch>
            <a:fillRect/>
          </a:stretch>
        </p:blipFill>
        <p:spPr>
          <a:xfrm>
            <a:off x="6196700" y="800050"/>
            <a:ext cx="2519651" cy="3285260"/>
          </a:xfrm>
          <a:prstGeom prst="rect">
            <a:avLst/>
          </a:prstGeom>
          <a:noFill/>
          <a:ln>
            <a:noFill/>
          </a:ln>
        </p:spPr>
      </p:pic>
      <p:sp>
        <p:nvSpPr>
          <p:cNvPr id="148" name="Google Shape;148;p23"/>
          <p:cNvSpPr txBox="1"/>
          <p:nvPr/>
        </p:nvSpPr>
        <p:spPr>
          <a:xfrm>
            <a:off x="6219325" y="4152750"/>
            <a:ext cx="2474400" cy="3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Sketch of test setup</a:t>
            </a:r>
            <a:endParaRPr>
              <a:solidFill>
                <a:srgbClr val="FFFFFF"/>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Experimentation</a:t>
            </a:r>
            <a:endParaRPr>
              <a:solidFill>
                <a:srgbClr val="FFFFFF"/>
              </a:solidFill>
            </a:endParaRPr>
          </a:p>
          <a:p>
            <a:pPr indent="0" lvl="0" marL="0" rtl="0" algn="l">
              <a:spcBef>
                <a:spcPts val="0"/>
              </a:spcBef>
              <a:spcAft>
                <a:spcPts val="0"/>
              </a:spcAft>
              <a:buNone/>
            </a:pPr>
            <a:r>
              <a:t/>
            </a:r>
            <a:endParaRPr/>
          </a:p>
        </p:txBody>
      </p:sp>
      <p:graphicFrame>
        <p:nvGraphicFramePr>
          <p:cNvPr id="154" name="Google Shape;154;p24"/>
          <p:cNvGraphicFramePr/>
          <p:nvPr/>
        </p:nvGraphicFramePr>
        <p:xfrm>
          <a:off x="354763" y="1383075"/>
          <a:ext cx="3000000" cy="3000000"/>
        </p:xfrm>
        <a:graphic>
          <a:graphicData uri="http://schemas.openxmlformats.org/drawingml/2006/table">
            <a:tbl>
              <a:tblPr>
                <a:noFill/>
                <a:tableStyleId>{39C78EB1-B1F8-4B16-BC82-6D309CA2E4CF}</a:tableStyleId>
              </a:tblPr>
              <a:tblGrid>
                <a:gridCol w="4260300"/>
                <a:gridCol w="4174175"/>
              </a:tblGrid>
              <a:tr h="423375">
                <a:tc>
                  <a:txBody>
                    <a:bodyPr/>
                    <a:lstStyle/>
                    <a:p>
                      <a:pPr indent="0" lvl="0" marL="0" rtl="0" algn="ctr">
                        <a:lnSpc>
                          <a:spcPct val="100000"/>
                        </a:lnSpc>
                        <a:spcBef>
                          <a:spcPts val="0"/>
                        </a:spcBef>
                        <a:spcAft>
                          <a:spcPts val="1600"/>
                        </a:spcAft>
                        <a:buNone/>
                      </a:pPr>
                      <a:r>
                        <a:rPr lang="en" sz="1800">
                          <a:solidFill>
                            <a:schemeClr val="dk1"/>
                          </a:solidFill>
                          <a:latin typeface="Roboto Light"/>
                          <a:ea typeface="Roboto Light"/>
                          <a:cs typeface="Roboto Light"/>
                          <a:sym typeface="Roboto Light"/>
                        </a:rPr>
                        <a:t>Infill Testing</a:t>
                      </a:r>
                      <a:endParaRPr sz="1800">
                        <a:solidFill>
                          <a:schemeClr val="dk1"/>
                        </a:solidFill>
                        <a:latin typeface="Roboto Light"/>
                        <a:ea typeface="Roboto Light"/>
                        <a:cs typeface="Roboto Light"/>
                        <a:sym typeface="Roboto Light"/>
                      </a:endParaRPr>
                    </a:p>
                  </a:txBody>
                  <a:tcPr marT="91425" marB="91425" marR="91425" marL="91425"/>
                </a:tc>
                <a:tc>
                  <a:txBody>
                    <a:bodyPr/>
                    <a:lstStyle/>
                    <a:p>
                      <a:pPr indent="0" lvl="0" marL="0" rtl="0" algn="ctr">
                        <a:spcBef>
                          <a:spcPts val="0"/>
                        </a:spcBef>
                        <a:spcAft>
                          <a:spcPts val="0"/>
                        </a:spcAft>
                        <a:buNone/>
                      </a:pPr>
                      <a:r>
                        <a:rPr lang="en" sz="1800">
                          <a:solidFill>
                            <a:schemeClr val="dk1"/>
                          </a:solidFill>
                          <a:latin typeface="Roboto Light"/>
                          <a:ea typeface="Roboto Light"/>
                          <a:cs typeface="Roboto Light"/>
                          <a:sym typeface="Roboto Light"/>
                        </a:rPr>
                        <a:t>Damage Testing</a:t>
                      </a:r>
                      <a:endParaRPr/>
                    </a:p>
                  </a:txBody>
                  <a:tcPr marT="91425" marB="91425" marR="91425" marL="91425"/>
                </a:tc>
              </a:tr>
              <a:tr h="381000">
                <a:tc>
                  <a:txBody>
                    <a:bodyPr/>
                    <a:lstStyle/>
                    <a:p>
                      <a:pPr indent="-317500" lvl="0" marL="45720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Testing parts at multiple % infills</a:t>
                      </a:r>
                      <a:endParaRPr>
                        <a:solidFill>
                          <a:schemeClr val="dk1"/>
                        </a:solidFill>
                        <a:latin typeface="Roboto Light"/>
                        <a:ea typeface="Roboto Light"/>
                        <a:cs typeface="Roboto Light"/>
                        <a:sym typeface="Roboto Light"/>
                      </a:endParaRPr>
                    </a:p>
                    <a:p>
                      <a:pPr indent="-317500" lvl="0" marL="45720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Analysis of </a:t>
                      </a:r>
                      <a:r>
                        <a:rPr lang="en">
                          <a:solidFill>
                            <a:schemeClr val="dk1"/>
                          </a:solidFill>
                          <a:latin typeface="Roboto Light"/>
                          <a:ea typeface="Roboto Light"/>
                          <a:cs typeface="Roboto Light"/>
                          <a:sym typeface="Roboto Light"/>
                        </a:rPr>
                        <a:t>the best balance of repeatability with print time</a:t>
                      </a:r>
                      <a:endParaRPr>
                        <a:solidFill>
                          <a:schemeClr val="dk1"/>
                        </a:solidFill>
                        <a:latin typeface="Roboto Light"/>
                        <a:ea typeface="Roboto Light"/>
                        <a:cs typeface="Roboto Light"/>
                        <a:sym typeface="Roboto Light"/>
                      </a:endParaRPr>
                    </a:p>
                    <a:p>
                      <a:pPr indent="-317500" lvl="0" marL="45720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Used to determine infill for damage testing</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a:txBody>
                  <a:tcPr marT="91425" marB="91425" marR="91425" marL="91425"/>
                </a:tc>
                <a:tc>
                  <a:txBody>
                    <a:bodyPr/>
                    <a:lstStyle/>
                    <a:p>
                      <a:pPr indent="-317500" lvl="0" marL="45720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Testing Control, Repaired and Unrepaired parts </a:t>
                      </a:r>
                      <a:endParaRPr>
                        <a:solidFill>
                          <a:schemeClr val="dk1"/>
                        </a:solidFill>
                        <a:latin typeface="Roboto Light"/>
                        <a:ea typeface="Roboto Light"/>
                        <a:cs typeface="Roboto Light"/>
                        <a:sym typeface="Roboto Light"/>
                      </a:endParaRPr>
                    </a:p>
                    <a:p>
                      <a:pPr indent="-317500" lvl="0" marL="45720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Analysis of the effects of repairs on ultimate strength of parts</a:t>
                      </a:r>
                      <a:endParaRPr>
                        <a:solidFill>
                          <a:schemeClr val="dk1"/>
                        </a:solidFill>
                        <a:latin typeface="Roboto Light"/>
                        <a:ea typeface="Roboto Light"/>
                        <a:cs typeface="Roboto Light"/>
                        <a:sym typeface="Roboto Light"/>
                      </a:endParaRPr>
                    </a:p>
                    <a:p>
                      <a:pPr indent="0" lvl="0" marL="457200" rtl="0" algn="l">
                        <a:lnSpc>
                          <a:spcPct val="115000"/>
                        </a:lnSpc>
                        <a:spcBef>
                          <a:spcPts val="0"/>
                        </a:spcBef>
                        <a:spcAft>
                          <a:spcPts val="0"/>
                        </a:spcAft>
                        <a:buNone/>
                      </a:pPr>
                      <a:r>
                        <a:t/>
                      </a:r>
                      <a:endParaRPr>
                        <a:solidFill>
                          <a:schemeClr val="dk1"/>
                        </a:solidFill>
                        <a:latin typeface="Roboto Light"/>
                        <a:ea typeface="Roboto Light"/>
                        <a:cs typeface="Roboto Light"/>
                        <a:sym typeface="Roboto Light"/>
                      </a:endParaRPr>
                    </a:p>
                  </a:txBody>
                  <a:tcPr marT="91425" marB="91425" marR="91425" marL="91425"/>
                </a:tc>
              </a:tr>
              <a:tr h="430700">
                <a:tc>
                  <a:txBody>
                    <a:bodyPr/>
                    <a:lstStyle/>
                    <a:p>
                      <a:pPr indent="-114300" lvl="0" marL="228600" rtl="0" algn="ctr">
                        <a:lnSpc>
                          <a:spcPct val="100000"/>
                        </a:lnSpc>
                        <a:spcBef>
                          <a:spcPts val="0"/>
                        </a:spcBef>
                        <a:spcAft>
                          <a:spcPts val="1600"/>
                        </a:spcAft>
                        <a:buNone/>
                      </a:pPr>
                      <a:r>
                        <a:rPr lang="en">
                          <a:solidFill>
                            <a:schemeClr val="dk1"/>
                          </a:solidFill>
                          <a:latin typeface="Roboto Light"/>
                          <a:ea typeface="Roboto Light"/>
                          <a:cs typeface="Roboto Light"/>
                          <a:sym typeface="Roboto Light"/>
                        </a:rPr>
                        <a:t>48 Samples</a:t>
                      </a:r>
                      <a:endParaRPr>
                        <a:solidFill>
                          <a:schemeClr val="dk1"/>
                        </a:solidFill>
                        <a:latin typeface="Roboto Light"/>
                        <a:ea typeface="Roboto Light"/>
                        <a:cs typeface="Roboto Light"/>
                        <a:sym typeface="Roboto Light"/>
                      </a:endParaRPr>
                    </a:p>
                  </a:txBody>
                  <a:tcPr marT="91425" marB="91425" marR="91425" marL="91425"/>
                </a:tc>
                <a:tc>
                  <a:txBody>
                    <a:bodyPr/>
                    <a:lstStyle/>
                    <a:p>
                      <a:pPr indent="-114300" lvl="0" marL="228600" rtl="0" algn="ctr">
                        <a:lnSpc>
                          <a:spcPct val="100000"/>
                        </a:lnSpc>
                        <a:spcBef>
                          <a:spcPts val="0"/>
                        </a:spcBef>
                        <a:spcAft>
                          <a:spcPts val="0"/>
                        </a:spcAft>
                        <a:buNone/>
                      </a:pPr>
                      <a:r>
                        <a:rPr lang="en">
                          <a:solidFill>
                            <a:schemeClr val="dk1"/>
                          </a:solidFill>
                          <a:latin typeface="Roboto Light"/>
                          <a:ea typeface="Roboto Light"/>
                          <a:cs typeface="Roboto Light"/>
                          <a:sym typeface="Roboto Light"/>
                        </a:rPr>
                        <a:t>78 Samples</a:t>
                      </a:r>
                      <a:endParaRPr>
                        <a:solidFill>
                          <a:schemeClr val="dk1"/>
                        </a:solidFill>
                        <a:latin typeface="Roboto Light"/>
                        <a:ea typeface="Roboto Light"/>
                        <a:cs typeface="Roboto Light"/>
                        <a:sym typeface="Roboto Light"/>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nvSpPr>
        <p:spPr>
          <a:xfrm>
            <a:off x="256825" y="2268888"/>
            <a:ext cx="13956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Roboto Light"/>
                <a:ea typeface="Roboto Light"/>
                <a:cs typeface="Roboto Light"/>
                <a:sym typeface="Roboto Light"/>
              </a:rPr>
              <a:t>Moving Forward: Goals &amp; </a:t>
            </a:r>
            <a:r>
              <a:rPr lang="en" sz="1300">
                <a:solidFill>
                  <a:srgbClr val="FFFFFF"/>
                </a:solidFill>
                <a:latin typeface="Roboto Light"/>
                <a:ea typeface="Roboto Light"/>
                <a:cs typeface="Roboto Light"/>
                <a:sym typeface="Roboto Light"/>
              </a:rPr>
              <a:t>Project Timeline</a:t>
            </a:r>
            <a:endParaRPr sz="1300">
              <a:solidFill>
                <a:srgbClr val="FFFFFF"/>
              </a:solidFill>
              <a:latin typeface="Roboto Light"/>
              <a:ea typeface="Roboto Light"/>
              <a:cs typeface="Roboto Light"/>
              <a:sym typeface="Roboto Light"/>
            </a:endParaRPr>
          </a:p>
        </p:txBody>
      </p:sp>
      <p:pic>
        <p:nvPicPr>
          <p:cNvPr id="160" name="Google Shape;160;p25"/>
          <p:cNvPicPr preferRelativeResize="0"/>
          <p:nvPr/>
        </p:nvPicPr>
        <p:blipFill>
          <a:blip r:embed="rId4">
            <a:alphaModFix/>
          </a:blip>
          <a:stretch>
            <a:fillRect/>
          </a:stretch>
        </p:blipFill>
        <p:spPr>
          <a:xfrm>
            <a:off x="1856601" y="456850"/>
            <a:ext cx="6881549" cy="4291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 Will Do Good</a:t>
            </a:r>
            <a:endParaRPr/>
          </a:p>
        </p:txBody>
      </p:sp>
      <p:sp>
        <p:nvSpPr>
          <p:cNvPr id="166" name="Google Shape;166;p26"/>
          <p:cNvSpPr txBox="1"/>
          <p:nvPr>
            <p:ph idx="1" type="body"/>
          </p:nvPr>
        </p:nvSpPr>
        <p:spPr>
          <a:xfrm>
            <a:off x="311700" y="1085100"/>
            <a:ext cx="8520600" cy="34164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Applications in the healthcare industry</a:t>
            </a:r>
            <a:endParaRPr sz="1500"/>
          </a:p>
          <a:p>
            <a:pPr indent="-323850" lvl="1" marL="914400" rtl="0" algn="l">
              <a:lnSpc>
                <a:spcPct val="115000"/>
              </a:lnSpc>
              <a:spcBef>
                <a:spcPts val="0"/>
              </a:spcBef>
              <a:spcAft>
                <a:spcPts val="0"/>
              </a:spcAft>
              <a:buSzPts val="1500"/>
              <a:buChar char="○"/>
            </a:pPr>
            <a:r>
              <a:rPr lang="en" sz="1500"/>
              <a:t>3D printing can be used to repair bone defects</a:t>
            </a:r>
            <a:endParaRPr sz="1500"/>
          </a:p>
          <a:p>
            <a:pPr indent="-323850" lvl="1" marL="914400" rtl="0" algn="l">
              <a:lnSpc>
                <a:spcPct val="115000"/>
              </a:lnSpc>
              <a:spcBef>
                <a:spcPts val="0"/>
              </a:spcBef>
              <a:spcAft>
                <a:spcPts val="0"/>
              </a:spcAft>
              <a:buSzPts val="1500"/>
              <a:buChar char="○"/>
            </a:pPr>
            <a:r>
              <a:rPr lang="en" sz="1500"/>
              <a:t>Used to print scaffolds for bone and tissue regeneration [5]</a:t>
            </a:r>
            <a:endParaRPr sz="1500"/>
          </a:p>
          <a:p>
            <a:pPr indent="-323850" lvl="0" marL="457200" rtl="0" algn="l">
              <a:lnSpc>
                <a:spcPct val="115000"/>
              </a:lnSpc>
              <a:spcBef>
                <a:spcPts val="0"/>
              </a:spcBef>
              <a:spcAft>
                <a:spcPts val="0"/>
              </a:spcAft>
              <a:buSzPts val="1500"/>
              <a:buChar char="●"/>
            </a:pPr>
            <a:r>
              <a:rPr lang="en" sz="1500"/>
              <a:t>Applications in education and public relations</a:t>
            </a:r>
            <a:endParaRPr sz="1500"/>
          </a:p>
          <a:p>
            <a:pPr indent="-323850" lvl="1" marL="914400" rtl="0" algn="l">
              <a:spcBef>
                <a:spcPts val="0"/>
              </a:spcBef>
              <a:spcAft>
                <a:spcPts val="0"/>
              </a:spcAft>
              <a:buSzPts val="1500"/>
              <a:buChar char="○"/>
            </a:pPr>
            <a:r>
              <a:rPr lang="en" sz="1500"/>
              <a:t>Conformal printing can be used for student experiments and educating the public</a:t>
            </a:r>
            <a:endParaRPr sz="1500"/>
          </a:p>
          <a:p>
            <a:pPr indent="-323850" lvl="0" marL="457200" rtl="0" algn="l">
              <a:lnSpc>
                <a:spcPct val="115000"/>
              </a:lnSpc>
              <a:spcBef>
                <a:spcPts val="0"/>
              </a:spcBef>
              <a:spcAft>
                <a:spcPts val="0"/>
              </a:spcAft>
              <a:buSzPts val="1500"/>
              <a:buChar char="●"/>
            </a:pPr>
            <a:r>
              <a:rPr lang="en" sz="1500"/>
              <a:t>Applications in the space and defense industry</a:t>
            </a:r>
            <a:endParaRPr sz="1500"/>
          </a:p>
          <a:p>
            <a:pPr indent="-304800" lvl="1" marL="914400" rtl="0" algn="l">
              <a:spcBef>
                <a:spcPts val="0"/>
              </a:spcBef>
              <a:spcAft>
                <a:spcPts val="0"/>
              </a:spcAft>
              <a:buSzPts val="1200"/>
              <a:buChar char="○"/>
            </a:pPr>
            <a:r>
              <a:rPr lang="en" sz="1500"/>
              <a:t>Satellite servicing and extraterrestrial rover repair</a:t>
            </a:r>
            <a:endParaRPr sz="1500"/>
          </a:p>
          <a:p>
            <a:pPr indent="-323850" lvl="1" marL="914400" rtl="0" algn="l">
              <a:spcBef>
                <a:spcPts val="0"/>
              </a:spcBef>
              <a:spcAft>
                <a:spcPts val="0"/>
              </a:spcAft>
              <a:buSzPts val="1500"/>
              <a:buChar char="○"/>
            </a:pPr>
            <a:r>
              <a:rPr lang="en" sz="1500"/>
              <a:t>Can repair damaged gears, brackets, and small parts</a:t>
            </a:r>
            <a:endParaRPr sz="1500"/>
          </a:p>
          <a:p>
            <a:pPr indent="0" lvl="0" marL="914400" rtl="0" algn="l">
              <a:spcBef>
                <a:spcPts val="1600"/>
              </a:spcBef>
              <a:spcAft>
                <a:spcPts val="0"/>
              </a:spcAft>
              <a:buNone/>
            </a:pPr>
            <a:r>
              <a:t/>
            </a:r>
            <a:endParaRPr sz="1500"/>
          </a:p>
          <a:p>
            <a:pPr indent="0" lvl="0" marL="0" rtl="0" algn="l">
              <a:lnSpc>
                <a:spcPct val="115000"/>
              </a:lnSpc>
              <a:spcBef>
                <a:spcPts val="1600"/>
              </a:spcBef>
              <a:spcAft>
                <a:spcPts val="0"/>
              </a:spcAft>
              <a:buNone/>
            </a:pPr>
            <a:r>
              <a:t/>
            </a:r>
            <a:endParaRPr sz="1500"/>
          </a:p>
          <a:p>
            <a:pPr indent="0" lvl="0" marL="914400" rtl="0" algn="l">
              <a:lnSpc>
                <a:spcPct val="115000"/>
              </a:lnSpc>
              <a:spcBef>
                <a:spcPts val="1600"/>
              </a:spcBef>
              <a:spcAft>
                <a:spcPts val="0"/>
              </a:spcAft>
              <a:buNone/>
            </a:pPr>
            <a:r>
              <a:t/>
            </a:r>
            <a:endParaRPr sz="1500"/>
          </a:p>
          <a:p>
            <a:pPr indent="0" lvl="0" marL="0" rtl="0" algn="l">
              <a:lnSpc>
                <a:spcPct val="100000"/>
              </a:lnSpc>
              <a:spcBef>
                <a:spcPts val="1600"/>
              </a:spcBef>
              <a:spcAft>
                <a:spcPts val="1600"/>
              </a:spcAft>
              <a:buNone/>
            </a:pPr>
            <a:r>
              <a:t/>
            </a:r>
            <a:endParaRPr sz="1300"/>
          </a:p>
        </p:txBody>
      </p:sp>
      <p:pic>
        <p:nvPicPr>
          <p:cNvPr id="167" name="Google Shape;167;p26"/>
          <p:cNvPicPr preferRelativeResize="0"/>
          <p:nvPr/>
        </p:nvPicPr>
        <p:blipFill>
          <a:blip r:embed="rId4">
            <a:alphaModFix/>
          </a:blip>
          <a:stretch>
            <a:fillRect/>
          </a:stretch>
        </p:blipFill>
        <p:spPr>
          <a:xfrm>
            <a:off x="818375" y="3473488"/>
            <a:ext cx="3095625" cy="1095375"/>
          </a:xfrm>
          <a:prstGeom prst="rect">
            <a:avLst/>
          </a:prstGeom>
          <a:noFill/>
          <a:ln>
            <a:noFill/>
          </a:ln>
        </p:spPr>
      </p:pic>
      <p:sp>
        <p:nvSpPr>
          <p:cNvPr id="168" name="Google Shape;168;p26"/>
          <p:cNvSpPr txBox="1"/>
          <p:nvPr/>
        </p:nvSpPr>
        <p:spPr>
          <a:xfrm>
            <a:off x="711700" y="4568875"/>
            <a:ext cx="33090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3D printed scaffold inserted into bone defect </a:t>
            </a:r>
            <a:endParaRPr sz="1200">
              <a:solidFill>
                <a:srgbClr val="FFFFFF"/>
              </a:solidFill>
              <a:latin typeface="Roboto"/>
              <a:ea typeface="Roboto"/>
              <a:cs typeface="Roboto"/>
              <a:sym typeface="Roboto"/>
            </a:endParaRPr>
          </a:p>
          <a:p>
            <a:pPr indent="0" lvl="0" marL="0" rtl="0" algn="ctr">
              <a:spcBef>
                <a:spcPts val="0"/>
              </a:spcBef>
              <a:spcAft>
                <a:spcPts val="0"/>
              </a:spcAft>
              <a:buNone/>
            </a:pPr>
            <a:r>
              <a:rPr lang="en" sz="1200">
                <a:solidFill>
                  <a:srgbClr val="FFFFFF"/>
                </a:solidFill>
                <a:latin typeface="Roboto"/>
                <a:ea typeface="Roboto"/>
                <a:cs typeface="Roboto"/>
                <a:sym typeface="Roboto"/>
              </a:rPr>
              <a:t>[5]</a:t>
            </a:r>
            <a:endParaRPr sz="1200">
              <a:solidFill>
                <a:srgbClr val="FFFFFF"/>
              </a:solidFill>
              <a:latin typeface="Roboto"/>
              <a:ea typeface="Roboto"/>
              <a:cs typeface="Roboto"/>
              <a:sym typeface="Roboto"/>
            </a:endParaRPr>
          </a:p>
        </p:txBody>
      </p:sp>
      <p:pic>
        <p:nvPicPr>
          <p:cNvPr id="169" name="Google Shape;169;p26"/>
          <p:cNvPicPr preferRelativeResize="0"/>
          <p:nvPr/>
        </p:nvPicPr>
        <p:blipFill rotWithShape="1">
          <a:blip r:embed="rId5">
            <a:alphaModFix/>
          </a:blip>
          <a:srcRect b="16871" l="0" r="0" t="19247"/>
          <a:stretch/>
        </p:blipFill>
        <p:spPr>
          <a:xfrm>
            <a:off x="4838325" y="3406800"/>
            <a:ext cx="2239725" cy="1430750"/>
          </a:xfrm>
          <a:prstGeom prst="rect">
            <a:avLst/>
          </a:prstGeom>
          <a:noFill/>
          <a:ln>
            <a:noFill/>
          </a:ln>
        </p:spPr>
      </p:pic>
      <p:sp>
        <p:nvSpPr>
          <p:cNvPr id="170" name="Google Shape;170;p26"/>
          <p:cNvSpPr txBox="1"/>
          <p:nvPr/>
        </p:nvSpPr>
        <p:spPr>
          <a:xfrm>
            <a:off x="4773425" y="4837550"/>
            <a:ext cx="2494500" cy="1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Common damage to gears</a:t>
            </a:r>
            <a:endParaRPr sz="1200">
              <a:solidFill>
                <a:srgbClr val="FFFFFF"/>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76" name="Google Shape;176;p27"/>
          <p:cNvSpPr txBox="1"/>
          <p:nvPr>
            <p:ph idx="1" type="body"/>
          </p:nvPr>
        </p:nvSpPr>
        <p:spPr>
          <a:xfrm>
            <a:off x="311700" y="1152475"/>
            <a:ext cx="3983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Light"/>
              <a:buAutoNum type="arabicPeriod"/>
            </a:pPr>
            <a:r>
              <a:rPr lang="en">
                <a:latin typeface="Roboto Light"/>
                <a:ea typeface="Roboto Light"/>
                <a:cs typeface="Roboto Light"/>
                <a:sym typeface="Roboto Light"/>
              </a:rPr>
              <a:t>Defined main research contributions</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AutoNum type="arabicPeriod"/>
            </a:pPr>
            <a:r>
              <a:rPr lang="en">
                <a:latin typeface="Roboto Light"/>
                <a:ea typeface="Roboto Light"/>
                <a:cs typeface="Roboto Light"/>
                <a:sym typeface="Roboto Light"/>
              </a:rPr>
              <a:t>C</a:t>
            </a:r>
            <a:r>
              <a:rPr lang="en">
                <a:latin typeface="Roboto Light"/>
                <a:ea typeface="Roboto Light"/>
                <a:cs typeface="Roboto Light"/>
                <a:sym typeface="Roboto Light"/>
              </a:rPr>
              <a:t>reated a feasible timeline for the future</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AutoNum type="arabicPeriod"/>
            </a:pPr>
            <a:r>
              <a:rPr lang="en">
                <a:latin typeface="Roboto Light"/>
                <a:ea typeface="Roboto Light"/>
                <a:cs typeface="Roboto Light"/>
                <a:sym typeface="Roboto Light"/>
              </a:rPr>
              <a:t>Completed important milestones</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AutoNum type="arabicPeriod"/>
            </a:pPr>
            <a:r>
              <a:rPr lang="en">
                <a:latin typeface="Roboto Light"/>
                <a:ea typeface="Roboto Light"/>
                <a:cs typeface="Roboto Light"/>
                <a:sym typeface="Roboto Light"/>
              </a:rPr>
              <a:t>Preparing for data collection and analysis</a:t>
            </a:r>
            <a:endParaRPr>
              <a:latin typeface="Roboto Light"/>
              <a:ea typeface="Roboto Light"/>
              <a:cs typeface="Roboto Light"/>
              <a:sym typeface="Roboto Light"/>
            </a:endParaRPr>
          </a:p>
          <a:p>
            <a:pPr indent="-342900" lvl="0" marL="457200" rtl="0" algn="l">
              <a:spcBef>
                <a:spcPts val="0"/>
              </a:spcBef>
              <a:spcAft>
                <a:spcPts val="0"/>
              </a:spcAft>
              <a:buSzPts val="1800"/>
              <a:buFont typeface="Roboto Light"/>
              <a:buAutoNum type="arabicPeriod"/>
            </a:pPr>
            <a:r>
              <a:rPr lang="en">
                <a:latin typeface="Roboto Light"/>
                <a:ea typeface="Roboto Light"/>
                <a:cs typeface="Roboto Light"/>
                <a:sym typeface="Roboto Light"/>
              </a:rPr>
              <a:t>Despite COVID-19 setbacks we are </a:t>
            </a:r>
            <a:r>
              <a:rPr b="1" lang="en"/>
              <a:t>moving forward!</a:t>
            </a:r>
            <a:endParaRPr b="1"/>
          </a:p>
        </p:txBody>
      </p:sp>
      <p:pic>
        <p:nvPicPr>
          <p:cNvPr id="177" name="Google Shape;177;p27"/>
          <p:cNvPicPr preferRelativeResize="0"/>
          <p:nvPr/>
        </p:nvPicPr>
        <p:blipFill rotWithShape="1">
          <a:blip r:embed="rId4">
            <a:alphaModFix/>
          </a:blip>
          <a:srcRect b="7854" l="23512" r="0" t="17690"/>
          <a:stretch/>
        </p:blipFill>
        <p:spPr>
          <a:xfrm>
            <a:off x="4906546" y="1195450"/>
            <a:ext cx="3735707" cy="27525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Citations</a:t>
            </a:r>
            <a:endParaRPr/>
          </a:p>
        </p:txBody>
      </p:sp>
      <p:sp>
        <p:nvSpPr>
          <p:cNvPr id="183" name="Google Shape;183;p28"/>
          <p:cNvSpPr txBox="1"/>
          <p:nvPr>
            <p:ph idx="1" type="body"/>
          </p:nvPr>
        </p:nvSpPr>
        <p:spPr>
          <a:xfrm>
            <a:off x="112950" y="1017725"/>
            <a:ext cx="8918100" cy="3821100"/>
          </a:xfrm>
          <a:prstGeom prst="rect">
            <a:avLst/>
          </a:prstGeom>
        </p:spPr>
        <p:txBody>
          <a:bodyPr anchorCtr="0" anchor="t" bIns="91425" lIns="91425" spcFirstLastPara="1" rIns="91425" wrap="square" tIns="91425">
            <a:noAutofit/>
          </a:bodyPr>
          <a:lstStyle/>
          <a:p>
            <a:pPr indent="-228600" lvl="0" marL="228600" marR="50800" rtl="0" algn="l">
              <a:lnSpc>
                <a:spcPct val="100000"/>
              </a:lnSpc>
              <a:spcBef>
                <a:spcPts val="0"/>
              </a:spcBef>
              <a:spcAft>
                <a:spcPts val="0"/>
              </a:spcAft>
              <a:buNone/>
            </a:pPr>
            <a:r>
              <a:rPr lang="en" sz="1100">
                <a:solidFill>
                  <a:srgbClr val="FFFFFF"/>
                </a:solidFill>
              </a:rPr>
              <a:t>[</a:t>
            </a:r>
            <a:r>
              <a:rPr lang="en" sz="1100">
                <a:solidFill>
                  <a:srgbClr val="FFFFFF"/>
                </a:solidFill>
              </a:rPr>
              <a:t>1] </a:t>
            </a:r>
            <a:r>
              <a:rPr lang="en" sz="1100">
                <a:solidFill>
                  <a:srgbClr val="FFFFFF"/>
                </a:solidFill>
              </a:rPr>
              <a:t>“How to Crack Seal Right, Step By Step,” AsphaltPro Magazine. https://theasphaltpro.com/articles/crack-seal-right-step-step/ (accessed Oct. 27, 2020).</a:t>
            </a:r>
            <a:endParaRPr sz="1100">
              <a:solidFill>
                <a:srgbClr val="FFFFFF"/>
              </a:solidFill>
            </a:endParaRPr>
          </a:p>
          <a:p>
            <a:pPr indent="-228600" lvl="0" marL="228600" marR="50800" rtl="0" algn="l">
              <a:lnSpc>
                <a:spcPct val="100000"/>
              </a:lnSpc>
              <a:spcBef>
                <a:spcPts val="0"/>
              </a:spcBef>
              <a:spcAft>
                <a:spcPts val="0"/>
              </a:spcAft>
              <a:buNone/>
            </a:pPr>
            <a:r>
              <a:t/>
            </a:r>
            <a:endParaRPr sz="1100">
              <a:solidFill>
                <a:srgbClr val="FFFFFF"/>
              </a:solidFill>
            </a:endParaRPr>
          </a:p>
          <a:p>
            <a:pPr indent="-228600" lvl="0" marL="228600" marR="50800" rtl="0" algn="l">
              <a:lnSpc>
                <a:spcPct val="100000"/>
              </a:lnSpc>
              <a:spcBef>
                <a:spcPts val="0"/>
              </a:spcBef>
              <a:spcAft>
                <a:spcPts val="0"/>
              </a:spcAft>
              <a:buNone/>
            </a:pPr>
            <a:r>
              <a:rPr lang="en" sz="1100">
                <a:solidFill>
                  <a:srgbClr val="FFFFFF"/>
                </a:solidFill>
              </a:rPr>
              <a:t>[2] S. Yin </a:t>
            </a:r>
            <a:r>
              <a:rPr i="1" lang="en" sz="1100">
                <a:solidFill>
                  <a:srgbClr val="FFFFFF"/>
                </a:solidFill>
              </a:rPr>
              <a:t>et al.</a:t>
            </a:r>
            <a:r>
              <a:rPr lang="en" sz="1100">
                <a:solidFill>
                  <a:srgbClr val="FFFFFF"/>
                </a:solidFill>
              </a:rPr>
              <a:t>, “Cold spray additive manufacturing and repair: Fundamentals and applications,” </a:t>
            </a:r>
            <a:r>
              <a:rPr i="1" lang="en" sz="1100">
                <a:solidFill>
                  <a:srgbClr val="FFFFFF"/>
                </a:solidFill>
              </a:rPr>
              <a:t>Additive Manufacturing</a:t>
            </a:r>
            <a:r>
              <a:rPr lang="en" sz="1100">
                <a:solidFill>
                  <a:srgbClr val="FFFFFF"/>
                </a:solidFill>
              </a:rPr>
              <a:t>, vol. 21, pp. 628–650, May 2018, doi:</a:t>
            </a:r>
            <a:r>
              <a:rPr lang="en" sz="1100">
                <a:solidFill>
                  <a:srgbClr val="FFFFFF"/>
                </a:solidFill>
                <a:uFill>
                  <a:noFill/>
                </a:uFill>
                <a:hlinkClick r:id="rId4">
                  <a:extLst>
                    <a:ext uri="{A12FA001-AC4F-418D-AE19-62706E023703}">
                      <ahyp:hlinkClr val="tx"/>
                    </a:ext>
                  </a:extLst>
                </a:hlinkClick>
              </a:rPr>
              <a:t> </a:t>
            </a:r>
            <a:r>
              <a:rPr lang="en" sz="1100" u="sng">
                <a:solidFill>
                  <a:srgbClr val="FFFFFF"/>
                </a:solidFill>
                <a:hlinkClick r:id="rId5">
                  <a:extLst>
                    <a:ext uri="{A12FA001-AC4F-418D-AE19-62706E023703}">
                      <ahyp:hlinkClr val="tx"/>
                    </a:ext>
                  </a:extLst>
                </a:hlinkClick>
              </a:rPr>
              <a:t>10.1016/j.addma.2018.04.017</a:t>
            </a:r>
            <a:r>
              <a:rPr lang="en" sz="1100">
                <a:solidFill>
                  <a:srgbClr val="FFFFFF"/>
                </a:solidFill>
              </a:rPr>
              <a:t>.</a:t>
            </a:r>
            <a:endParaRPr sz="1100">
              <a:solidFill>
                <a:srgbClr val="FFFFFF"/>
              </a:solidFill>
            </a:endParaRPr>
          </a:p>
          <a:p>
            <a:pPr indent="-228600" lvl="0" marL="228600" marR="50800" rtl="0" algn="l">
              <a:lnSpc>
                <a:spcPct val="100000"/>
              </a:lnSpc>
              <a:spcBef>
                <a:spcPts val="0"/>
              </a:spcBef>
              <a:spcAft>
                <a:spcPts val="0"/>
              </a:spcAft>
              <a:buNone/>
            </a:pPr>
            <a:r>
              <a:t/>
            </a:r>
            <a:endParaRPr sz="1100">
              <a:solidFill>
                <a:srgbClr val="FFFFFF"/>
              </a:solidFill>
            </a:endParaRPr>
          </a:p>
          <a:p>
            <a:pPr indent="-228600" lvl="0" marL="228600" rtl="0" algn="l">
              <a:lnSpc>
                <a:spcPct val="100000"/>
              </a:lnSpc>
              <a:spcBef>
                <a:spcPts val="0"/>
              </a:spcBef>
              <a:spcAft>
                <a:spcPts val="0"/>
              </a:spcAft>
              <a:buNone/>
            </a:pPr>
            <a:r>
              <a:rPr lang="en" sz="1100">
                <a:solidFill>
                  <a:schemeClr val="dk1"/>
                </a:solidFill>
              </a:rPr>
              <a:t>[3] “Amazon.com: Mophorn Hydraulic Shop Press 6 Ton H-Frame Hydraulic Press 13227lbs with Heavy Duty Steel Plates: Home Improvement.” https://www.amazon.com/dp/B07WQVX5B1/ (accessed Oct. 29, 2020).</a:t>
            </a:r>
            <a:endParaRPr sz="1100">
              <a:solidFill>
                <a:srgbClr val="F3F3F3"/>
              </a:solidFill>
            </a:endParaRPr>
          </a:p>
          <a:p>
            <a:pPr indent="-228600" lvl="0" marL="228600" rtl="0" algn="l">
              <a:lnSpc>
                <a:spcPct val="100000"/>
              </a:lnSpc>
              <a:spcBef>
                <a:spcPts val="1600"/>
              </a:spcBef>
              <a:spcAft>
                <a:spcPts val="0"/>
              </a:spcAft>
              <a:buNone/>
            </a:pPr>
            <a:r>
              <a:rPr lang="en" sz="1100">
                <a:solidFill>
                  <a:srgbClr val="FFFFFF"/>
                </a:solidFill>
              </a:rPr>
              <a:t>[4] “Load Cell - 200kg, S-Type (TAS501) - SEN-14282 - SparkFun Electronics.” https://www.sparkfun.com/products/14282 (accessed Oct. 29, 2020).</a:t>
            </a:r>
            <a:endParaRPr sz="1100">
              <a:solidFill>
                <a:srgbClr val="FFFFFF"/>
              </a:solidFill>
            </a:endParaRPr>
          </a:p>
          <a:p>
            <a:pPr indent="-228600" lvl="0" marL="228600" rtl="0" algn="l">
              <a:lnSpc>
                <a:spcPct val="100000"/>
              </a:lnSpc>
              <a:spcBef>
                <a:spcPts val="1600"/>
              </a:spcBef>
              <a:spcAft>
                <a:spcPts val="0"/>
              </a:spcAft>
              <a:buNone/>
            </a:pPr>
            <a:r>
              <a:rPr lang="en" sz="1100">
                <a:solidFill>
                  <a:srgbClr val="FFFFFF"/>
                </a:solidFill>
              </a:rPr>
              <a:t>[5] L. Zhang, B. N. Johnson, and G. Yang, “Three-dimensional (3D) printed scaffold and material selection for bone repair,” Acta Materialia , </a:t>
            </a:r>
            <a:r>
              <a:rPr lang="en" sz="1100">
                <a:solidFill>
                  <a:srgbClr val="FFFFFF"/>
                </a:solidFill>
              </a:rPr>
              <a:t>2018</a:t>
            </a:r>
            <a:r>
              <a:rPr lang="en" sz="1100">
                <a:solidFill>
                  <a:srgbClr val="FFFFFF"/>
                </a:solidFill>
              </a:rPr>
              <a:t>.</a:t>
            </a:r>
            <a:endParaRPr sz="1100">
              <a:solidFill>
                <a:srgbClr val="FFFFFF"/>
              </a:solidFill>
            </a:endParaRPr>
          </a:p>
          <a:p>
            <a:pPr indent="-228600" lvl="0" marL="228600" rtl="0" algn="l">
              <a:lnSpc>
                <a:spcPct val="100000"/>
              </a:lnSpc>
              <a:spcBef>
                <a:spcPts val="1600"/>
              </a:spcBef>
              <a:spcAft>
                <a:spcPts val="0"/>
              </a:spcAft>
              <a:buNone/>
            </a:pPr>
            <a:r>
              <a:rPr lang="en" sz="1100">
                <a:solidFill>
                  <a:srgbClr val="FFFFFF"/>
                </a:solidFill>
              </a:rPr>
              <a:t>[6] “Student Experiments Launched to the ISS on NG-10,” Space Station Explorers, Nov. 23, 2018. https://www.spacestationexplorers.org/student-experiments-launched-on-ng-10/ (accessed Oct. 29, 2020).</a:t>
            </a:r>
            <a:endParaRPr sz="1100">
              <a:solidFill>
                <a:srgbClr val="FFFFFF"/>
              </a:solidFill>
            </a:endParaRPr>
          </a:p>
          <a:p>
            <a:pPr indent="-228600" lvl="0" marL="228600" rtl="0" algn="l">
              <a:lnSpc>
                <a:spcPct val="100000"/>
              </a:lnSpc>
              <a:spcBef>
                <a:spcPts val="1600"/>
              </a:spcBef>
              <a:spcAft>
                <a:spcPts val="1600"/>
              </a:spcAft>
              <a:buNone/>
            </a:pPr>
            <a:r>
              <a:rPr lang="en" sz="1100">
                <a:solidFill>
                  <a:srgbClr val="FFFFFF"/>
                </a:solidFill>
              </a:rPr>
              <a:t>[7] “Failure Modes in Gears. Causes of Failure of Gears. Gears Failure.” Bright Hub Engineering, 24 Sept. 2008, www.brighthubengineering.com/cad-autocad-reviews-tips/8443-failure-modes-in-gear-part-one/.</a:t>
            </a:r>
            <a:endParaRPr sz="11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265500" y="2199300"/>
            <a:ext cx="4045200" cy="74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61" name="Google Shape;61;p14"/>
          <p:cNvSpPr txBox="1"/>
          <p:nvPr>
            <p:ph idx="2" type="body"/>
          </p:nvPr>
        </p:nvSpPr>
        <p:spPr>
          <a:xfrm>
            <a:off x="4992500" y="2155150"/>
            <a:ext cx="3837000" cy="1052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latin typeface="Roboto Light"/>
                <a:ea typeface="Roboto Light"/>
                <a:cs typeface="Roboto Light"/>
                <a:sym typeface="Roboto Light"/>
              </a:rPr>
              <a:t>In Situ Conformal 3d Printing For Targeted Repairs</a:t>
            </a:r>
            <a:endParaRPr>
              <a:latin typeface="Roboto Light"/>
              <a:ea typeface="Roboto Light"/>
              <a:cs typeface="Roboto Light"/>
              <a:sym typeface="Robot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3D Printed Repairs</a:t>
            </a:r>
            <a:endParaRPr/>
          </a:p>
        </p:txBody>
      </p:sp>
      <p:sp>
        <p:nvSpPr>
          <p:cNvPr id="67" name="Google Shape;67;p1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Advantages of Additive Manufacturing (AM) and 3D Printing</a:t>
            </a:r>
            <a:endParaRPr/>
          </a:p>
          <a:p>
            <a:pPr indent="-317500" lvl="1" marL="914400" rtl="0" algn="l">
              <a:spcBef>
                <a:spcPts val="0"/>
              </a:spcBef>
              <a:spcAft>
                <a:spcPts val="0"/>
              </a:spcAft>
              <a:buSzPts val="1400"/>
              <a:buChar char="○"/>
            </a:pPr>
            <a:r>
              <a:rPr lang="en"/>
              <a:t>Precise material deposition</a:t>
            </a:r>
            <a:endParaRPr/>
          </a:p>
          <a:p>
            <a:pPr indent="-317500" lvl="1" marL="914400" rtl="0" algn="l">
              <a:spcBef>
                <a:spcPts val="0"/>
              </a:spcBef>
              <a:spcAft>
                <a:spcPts val="0"/>
              </a:spcAft>
              <a:buSzPts val="1400"/>
              <a:buChar char="○"/>
            </a:pPr>
            <a:r>
              <a:rPr lang="en"/>
              <a:t>Create complex geometric shapes</a:t>
            </a:r>
            <a:endParaRPr/>
          </a:p>
          <a:p>
            <a:pPr indent="-317500" lvl="1" marL="914400" rtl="0" algn="l">
              <a:spcBef>
                <a:spcPts val="0"/>
              </a:spcBef>
              <a:spcAft>
                <a:spcPts val="0"/>
              </a:spcAft>
              <a:buSzPts val="1400"/>
              <a:buChar char="○"/>
            </a:pPr>
            <a:r>
              <a:rPr lang="en"/>
              <a:t>Quick prototyping</a:t>
            </a:r>
            <a:endParaRPr/>
          </a:p>
          <a:p>
            <a:pPr indent="-317500" lvl="1" marL="914400" rtl="0" algn="l">
              <a:spcBef>
                <a:spcPts val="0"/>
              </a:spcBef>
              <a:spcAft>
                <a:spcPts val="0"/>
              </a:spcAft>
              <a:buSzPts val="1400"/>
              <a:buChar char="○"/>
            </a:pPr>
            <a:r>
              <a:rPr lang="en"/>
              <a:t>Applications to medical implants</a:t>
            </a:r>
            <a:endParaRPr/>
          </a:p>
          <a:p>
            <a:pPr indent="-342900" lvl="0" marL="457200" rtl="0" algn="l">
              <a:spcBef>
                <a:spcPts val="0"/>
              </a:spcBef>
              <a:spcAft>
                <a:spcPts val="0"/>
              </a:spcAft>
              <a:buSzPts val="1800"/>
              <a:buChar char="●"/>
            </a:pPr>
            <a:r>
              <a:rPr lang="en"/>
              <a:t>Existing Methods</a:t>
            </a:r>
            <a:endParaRPr/>
          </a:p>
          <a:p>
            <a:pPr indent="-317500" lvl="1" marL="914400" rtl="0" algn="l">
              <a:spcBef>
                <a:spcPts val="0"/>
              </a:spcBef>
              <a:spcAft>
                <a:spcPts val="0"/>
              </a:spcAft>
              <a:buSzPts val="1400"/>
              <a:buChar char="○"/>
            </a:pPr>
            <a:r>
              <a:rPr lang="en"/>
              <a:t>Direct energy deposition</a:t>
            </a:r>
            <a:endParaRPr/>
          </a:p>
          <a:p>
            <a:pPr indent="-317500" lvl="1" marL="914400" rtl="0" algn="l">
              <a:spcBef>
                <a:spcPts val="0"/>
              </a:spcBef>
              <a:spcAft>
                <a:spcPts val="0"/>
              </a:spcAft>
              <a:buSzPts val="1400"/>
              <a:buChar char="○"/>
            </a:pPr>
            <a:r>
              <a:rPr lang="en"/>
              <a:t>Cold spray</a:t>
            </a:r>
            <a:endParaRPr/>
          </a:p>
          <a:p>
            <a:pPr indent="0" lvl="0" marL="914400" rtl="0" algn="l">
              <a:spcBef>
                <a:spcPts val="1600"/>
              </a:spcBef>
              <a:spcAft>
                <a:spcPts val="1600"/>
              </a:spcAft>
              <a:buNone/>
            </a:pPr>
            <a:r>
              <a:t/>
            </a:r>
            <a:endParaRPr/>
          </a:p>
        </p:txBody>
      </p:sp>
      <p:pic>
        <p:nvPicPr>
          <p:cNvPr id="68" name="Google Shape;68;p15"/>
          <p:cNvPicPr preferRelativeResize="0"/>
          <p:nvPr/>
        </p:nvPicPr>
        <p:blipFill>
          <a:blip r:embed="rId4">
            <a:alphaModFix/>
          </a:blip>
          <a:stretch>
            <a:fillRect/>
          </a:stretch>
        </p:blipFill>
        <p:spPr>
          <a:xfrm>
            <a:off x="5074750" y="445025"/>
            <a:ext cx="3450399" cy="1996200"/>
          </a:xfrm>
          <a:prstGeom prst="rect">
            <a:avLst/>
          </a:prstGeom>
          <a:noFill/>
          <a:ln>
            <a:noFill/>
          </a:ln>
        </p:spPr>
      </p:pic>
      <p:sp>
        <p:nvSpPr>
          <p:cNvPr id="69" name="Google Shape;69;p15"/>
          <p:cNvSpPr txBox="1"/>
          <p:nvPr/>
        </p:nvSpPr>
        <p:spPr>
          <a:xfrm>
            <a:off x="6520575" y="2601425"/>
            <a:ext cx="4695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B7B7B7"/>
              </a:solidFill>
              <a:latin typeface="Roboto"/>
              <a:ea typeface="Roboto"/>
              <a:cs typeface="Roboto"/>
              <a:sym typeface="Roboto"/>
            </a:endParaRPr>
          </a:p>
        </p:txBody>
      </p:sp>
      <p:sp>
        <p:nvSpPr>
          <p:cNvPr id="70" name="Google Shape;70;p15"/>
          <p:cNvSpPr txBox="1"/>
          <p:nvPr/>
        </p:nvSpPr>
        <p:spPr>
          <a:xfrm>
            <a:off x="5392500" y="2441225"/>
            <a:ext cx="2814900" cy="4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D9D9D9"/>
                </a:solidFill>
                <a:latin typeface="Roboto"/>
                <a:ea typeface="Roboto"/>
                <a:cs typeface="Roboto"/>
                <a:sym typeface="Roboto"/>
              </a:rPr>
              <a:t>Sealant being used to repair pavement cracks</a:t>
            </a:r>
            <a:endParaRPr sz="1000">
              <a:solidFill>
                <a:srgbClr val="D9D9D9"/>
              </a:solidFill>
              <a:latin typeface="Roboto"/>
              <a:ea typeface="Roboto"/>
              <a:cs typeface="Roboto"/>
              <a:sym typeface="Roboto"/>
            </a:endParaRPr>
          </a:p>
          <a:p>
            <a:pPr indent="0" lvl="0" marL="0" rtl="0" algn="ctr">
              <a:spcBef>
                <a:spcPts val="0"/>
              </a:spcBef>
              <a:spcAft>
                <a:spcPts val="0"/>
              </a:spcAft>
              <a:buNone/>
            </a:pPr>
            <a:r>
              <a:rPr lang="en" sz="1000">
                <a:solidFill>
                  <a:srgbClr val="D9D9D9"/>
                </a:solidFill>
                <a:latin typeface="Roboto"/>
                <a:ea typeface="Roboto"/>
                <a:cs typeface="Roboto"/>
                <a:sym typeface="Roboto"/>
              </a:rPr>
              <a:t> [1]</a:t>
            </a:r>
            <a:endParaRPr sz="1000">
              <a:solidFill>
                <a:srgbClr val="D9D9D9"/>
              </a:solidFill>
              <a:latin typeface="Roboto"/>
              <a:ea typeface="Roboto"/>
              <a:cs typeface="Roboto"/>
              <a:sym typeface="Roboto"/>
            </a:endParaRPr>
          </a:p>
        </p:txBody>
      </p:sp>
      <p:pic>
        <p:nvPicPr>
          <p:cNvPr id="71" name="Google Shape;71;p15"/>
          <p:cNvPicPr preferRelativeResize="0"/>
          <p:nvPr/>
        </p:nvPicPr>
        <p:blipFill rotWithShape="1">
          <a:blip r:embed="rId5">
            <a:alphaModFix/>
          </a:blip>
          <a:srcRect b="0" l="0" r="-11681" t="0"/>
          <a:stretch/>
        </p:blipFill>
        <p:spPr>
          <a:xfrm>
            <a:off x="4450173" y="3064625"/>
            <a:ext cx="5118227" cy="1497275"/>
          </a:xfrm>
          <a:prstGeom prst="rect">
            <a:avLst/>
          </a:prstGeom>
          <a:noFill/>
          <a:ln>
            <a:noFill/>
          </a:ln>
        </p:spPr>
      </p:pic>
      <p:sp>
        <p:nvSpPr>
          <p:cNvPr id="72" name="Google Shape;72;p15"/>
          <p:cNvSpPr txBox="1"/>
          <p:nvPr/>
        </p:nvSpPr>
        <p:spPr>
          <a:xfrm>
            <a:off x="4457175" y="4561900"/>
            <a:ext cx="4596300" cy="2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Cold spray repair. Material is added then machined away for precision.</a:t>
            </a:r>
            <a:endParaRPr sz="1000">
              <a:solidFill>
                <a:srgbClr val="FFFFFF"/>
              </a:solidFill>
            </a:endParaRPr>
          </a:p>
          <a:p>
            <a:pPr indent="0" lvl="0" marL="0" rtl="0" algn="ctr">
              <a:spcBef>
                <a:spcPts val="0"/>
              </a:spcBef>
              <a:spcAft>
                <a:spcPts val="0"/>
              </a:spcAft>
              <a:buNone/>
            </a:pPr>
            <a:r>
              <a:rPr lang="en" sz="1000">
                <a:solidFill>
                  <a:srgbClr val="FFFFFF"/>
                </a:solidFill>
              </a:rPr>
              <a:t>[2]</a:t>
            </a:r>
            <a:endParaRPr sz="1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Research Problem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effective is repairing 3D printed structures with conformal 3D printing?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t>Research Focus</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Conformal Printing literature dates back &lt;10 years</a:t>
            </a:r>
            <a:endParaRPr/>
          </a:p>
          <a:p>
            <a:pPr indent="-317500" lvl="1" marL="914400" rtl="0" algn="l">
              <a:spcBef>
                <a:spcPts val="0"/>
              </a:spcBef>
              <a:spcAft>
                <a:spcPts val="0"/>
              </a:spcAft>
              <a:buSzPts val="1400"/>
              <a:buChar char="○"/>
            </a:pPr>
            <a:r>
              <a:rPr lang="en"/>
              <a:t>Existing work lacks structural analysis</a:t>
            </a:r>
            <a:endParaRPr/>
          </a:p>
          <a:p>
            <a:pPr indent="-342900" lvl="0" marL="457200" rtl="0" algn="l">
              <a:spcBef>
                <a:spcPts val="0"/>
              </a:spcBef>
              <a:spcAft>
                <a:spcPts val="0"/>
              </a:spcAft>
              <a:buSzPts val="1800"/>
              <a:buChar char="●"/>
            </a:pPr>
            <a:r>
              <a:rPr lang="en"/>
              <a:t>Provide analysis and data for reparative prints while varying various features:</a:t>
            </a:r>
            <a:endParaRPr/>
          </a:p>
          <a:p>
            <a:pPr indent="-317500" lvl="1" marL="914400" rtl="0" algn="l">
              <a:spcBef>
                <a:spcPts val="0"/>
              </a:spcBef>
              <a:spcAft>
                <a:spcPts val="0"/>
              </a:spcAft>
              <a:buSzPts val="1400"/>
              <a:buChar char="○"/>
            </a:pPr>
            <a:r>
              <a:rPr b="1" lang="en">
                <a:latin typeface="Roboto"/>
                <a:ea typeface="Roboto"/>
                <a:cs typeface="Roboto"/>
                <a:sym typeface="Roboto"/>
              </a:rPr>
              <a:t>infill %</a:t>
            </a:r>
            <a:endParaRPr b="1">
              <a:latin typeface="Roboto"/>
              <a:ea typeface="Roboto"/>
              <a:cs typeface="Roboto"/>
              <a:sym typeface="Roboto"/>
            </a:endParaRPr>
          </a:p>
          <a:p>
            <a:pPr indent="-317500" lvl="1" marL="914400" rtl="0" algn="l">
              <a:spcBef>
                <a:spcPts val="0"/>
              </a:spcBef>
              <a:spcAft>
                <a:spcPts val="0"/>
              </a:spcAft>
              <a:buSzPts val="1400"/>
              <a:buChar char="○"/>
            </a:pPr>
            <a:r>
              <a:rPr b="1" lang="en">
                <a:latin typeface="Roboto"/>
                <a:ea typeface="Roboto"/>
                <a:cs typeface="Roboto"/>
                <a:sym typeface="Roboto"/>
              </a:rPr>
              <a:t>repair</a:t>
            </a:r>
            <a:r>
              <a:rPr b="1" lang="en"/>
              <a:t>-damage</a:t>
            </a:r>
            <a:r>
              <a:rPr b="1" lang="en">
                <a:latin typeface="Roboto"/>
                <a:ea typeface="Roboto"/>
                <a:cs typeface="Roboto"/>
                <a:sym typeface="Roboto"/>
              </a:rPr>
              <a:t> interfaces</a:t>
            </a:r>
            <a:endParaRPr b="1">
              <a:latin typeface="Roboto"/>
              <a:ea typeface="Roboto"/>
              <a:cs typeface="Roboto"/>
              <a:sym typeface="Roboto"/>
            </a:endParaRPr>
          </a:p>
          <a:p>
            <a:pPr indent="-317500" lvl="1" marL="914400" rtl="0" algn="l">
              <a:spcBef>
                <a:spcPts val="0"/>
              </a:spcBef>
              <a:spcAft>
                <a:spcPts val="0"/>
              </a:spcAft>
              <a:buSzPts val="1400"/>
              <a:buChar char="○"/>
            </a:pPr>
            <a:r>
              <a:rPr b="1" lang="en">
                <a:latin typeface="Roboto"/>
                <a:ea typeface="Roboto"/>
                <a:cs typeface="Roboto"/>
                <a:sym typeface="Roboto"/>
              </a:rPr>
              <a:t>repair/bed material</a:t>
            </a:r>
            <a:endParaRPr b="1">
              <a:latin typeface="Roboto"/>
              <a:ea typeface="Roboto"/>
              <a:cs typeface="Roboto"/>
              <a:sym typeface="Roboto"/>
            </a:endParaRPr>
          </a:p>
          <a:p>
            <a:pPr indent="-317500" lvl="1" marL="914400" rtl="0" algn="l">
              <a:spcBef>
                <a:spcPts val="0"/>
              </a:spcBef>
              <a:spcAft>
                <a:spcPts val="0"/>
              </a:spcAft>
              <a:buSzPts val="1400"/>
              <a:buChar char="○"/>
            </a:pPr>
            <a:r>
              <a:rPr b="1" lang="en">
                <a:latin typeface="Roboto"/>
                <a:ea typeface="Roboto"/>
                <a:cs typeface="Roboto"/>
                <a:sym typeface="Roboto"/>
              </a:rPr>
              <a:t>infill pattern</a:t>
            </a:r>
            <a:endParaRPr/>
          </a:p>
        </p:txBody>
      </p:sp>
      <p:sp>
        <p:nvSpPr>
          <p:cNvPr id="89" name="Google Shape;89;p18"/>
          <p:cNvSpPr txBox="1"/>
          <p:nvPr/>
        </p:nvSpPr>
        <p:spPr>
          <a:xfrm>
            <a:off x="1753975" y="1495225"/>
            <a:ext cx="40473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Current Status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Slicing</a:t>
            </a:r>
            <a:endParaRPr/>
          </a:p>
        </p:txBody>
      </p:sp>
      <p:sp>
        <p:nvSpPr>
          <p:cNvPr id="100" name="Google Shape;100;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Used to generate code to run 3d printer</a:t>
            </a:r>
            <a:endParaRPr/>
          </a:p>
          <a:p>
            <a:pPr indent="-317500" lvl="1" marL="914400" rtl="0" algn="l">
              <a:spcBef>
                <a:spcPts val="0"/>
              </a:spcBef>
              <a:spcAft>
                <a:spcPts val="0"/>
              </a:spcAft>
              <a:buSzPts val="1400"/>
              <a:buChar char="○"/>
            </a:pPr>
            <a:r>
              <a:rPr lang="en"/>
              <a:t>Using modified Slic3r software</a:t>
            </a:r>
            <a:endParaRPr/>
          </a:p>
          <a:p>
            <a:pPr indent="-342900" lvl="0" marL="457200" rtl="0" algn="l">
              <a:spcBef>
                <a:spcPts val="0"/>
              </a:spcBef>
              <a:spcAft>
                <a:spcPts val="0"/>
              </a:spcAft>
              <a:buSzPts val="1800"/>
              <a:buChar char="●"/>
            </a:pPr>
            <a:r>
              <a:rPr lang="en"/>
              <a:t>To simulate damage, pieces are sliced in two parts</a:t>
            </a:r>
            <a:endParaRPr/>
          </a:p>
          <a:p>
            <a:pPr indent="-342900" lvl="0" marL="457200" rtl="0" algn="l">
              <a:spcBef>
                <a:spcPts val="0"/>
              </a:spcBef>
              <a:spcAft>
                <a:spcPts val="0"/>
              </a:spcAft>
              <a:buSzPts val="1800"/>
              <a:buChar char="●"/>
            </a:pPr>
            <a:r>
              <a:rPr lang="en"/>
              <a:t>Bottom Part represents damaged component</a:t>
            </a:r>
            <a:endParaRPr/>
          </a:p>
          <a:p>
            <a:pPr indent="-342900" lvl="0" marL="457200" rtl="0" algn="l">
              <a:spcBef>
                <a:spcPts val="0"/>
              </a:spcBef>
              <a:spcAft>
                <a:spcPts val="0"/>
              </a:spcAft>
              <a:buSzPts val="1800"/>
              <a:buChar char="●"/>
            </a:pPr>
            <a:r>
              <a:rPr lang="en"/>
              <a:t>Top part represents the “repair”</a:t>
            </a:r>
            <a:endParaRPr/>
          </a:p>
        </p:txBody>
      </p:sp>
      <p:grpSp>
        <p:nvGrpSpPr>
          <p:cNvPr id="101" name="Google Shape;101;p20"/>
          <p:cNvGrpSpPr/>
          <p:nvPr/>
        </p:nvGrpSpPr>
        <p:grpSpPr>
          <a:xfrm>
            <a:off x="3695875" y="2960639"/>
            <a:ext cx="1752246" cy="1960436"/>
            <a:chOff x="3695875" y="2945639"/>
            <a:chExt cx="1752246" cy="1960436"/>
          </a:xfrm>
        </p:grpSpPr>
        <p:pic>
          <p:nvPicPr>
            <p:cNvPr id="102" name="Google Shape;102;p20"/>
            <p:cNvPicPr preferRelativeResize="0"/>
            <p:nvPr/>
          </p:nvPicPr>
          <p:blipFill rotWithShape="1">
            <a:blip r:embed="rId4">
              <a:alphaModFix/>
            </a:blip>
            <a:srcRect b="52207" l="34166" r="26816" t="25936"/>
            <a:stretch/>
          </p:blipFill>
          <p:spPr>
            <a:xfrm>
              <a:off x="3695875" y="2945639"/>
              <a:ext cx="1752246" cy="1424000"/>
            </a:xfrm>
            <a:prstGeom prst="rect">
              <a:avLst/>
            </a:prstGeom>
            <a:noFill/>
            <a:ln>
              <a:noFill/>
            </a:ln>
          </p:spPr>
        </p:pic>
        <p:sp>
          <p:nvSpPr>
            <p:cNvPr id="103" name="Google Shape;103;p20"/>
            <p:cNvSpPr txBox="1"/>
            <p:nvPr/>
          </p:nvSpPr>
          <p:spPr>
            <a:xfrm>
              <a:off x="3914988" y="4568875"/>
              <a:ext cx="13140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ontserrat Light"/>
                  <a:ea typeface="Montserrat Light"/>
                  <a:cs typeface="Montserrat Light"/>
                  <a:sym typeface="Montserrat Light"/>
                </a:rPr>
                <a:t>“Damaged” Print</a:t>
              </a:r>
              <a:endParaRPr>
                <a:solidFill>
                  <a:srgbClr val="FFFFFF"/>
                </a:solidFill>
                <a:latin typeface="Montserrat Light"/>
                <a:ea typeface="Montserrat Light"/>
                <a:cs typeface="Montserrat Light"/>
                <a:sym typeface="Montserrat Light"/>
              </a:endParaRPr>
            </a:p>
          </p:txBody>
        </p:sp>
      </p:grpSp>
      <p:grpSp>
        <p:nvGrpSpPr>
          <p:cNvPr id="104" name="Google Shape;104;p20"/>
          <p:cNvGrpSpPr/>
          <p:nvPr/>
        </p:nvGrpSpPr>
        <p:grpSpPr>
          <a:xfrm>
            <a:off x="6591039" y="2975650"/>
            <a:ext cx="1668875" cy="1930425"/>
            <a:chOff x="6681714" y="2975650"/>
            <a:chExt cx="1668875" cy="1930425"/>
          </a:xfrm>
        </p:grpSpPr>
        <p:pic>
          <p:nvPicPr>
            <p:cNvPr id="105" name="Google Shape;105;p20"/>
            <p:cNvPicPr preferRelativeResize="0"/>
            <p:nvPr/>
          </p:nvPicPr>
          <p:blipFill rotWithShape="1">
            <a:blip r:embed="rId5">
              <a:alphaModFix/>
            </a:blip>
            <a:srcRect b="52236" l="13917" r="35511" t="16288"/>
            <a:stretch/>
          </p:blipFill>
          <p:spPr>
            <a:xfrm>
              <a:off x="6681714" y="2975650"/>
              <a:ext cx="1668875" cy="1424000"/>
            </a:xfrm>
            <a:prstGeom prst="rect">
              <a:avLst/>
            </a:prstGeom>
            <a:noFill/>
            <a:ln>
              <a:noFill/>
            </a:ln>
          </p:spPr>
        </p:pic>
        <p:sp>
          <p:nvSpPr>
            <p:cNvPr id="106" name="Google Shape;106;p20"/>
            <p:cNvSpPr txBox="1"/>
            <p:nvPr/>
          </p:nvSpPr>
          <p:spPr>
            <a:xfrm>
              <a:off x="6859150" y="4568875"/>
              <a:ext cx="13140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ontserrat Light"/>
                  <a:ea typeface="Montserrat Light"/>
                  <a:cs typeface="Montserrat Light"/>
                  <a:sym typeface="Montserrat Light"/>
                </a:rPr>
                <a:t>Repaired</a:t>
              </a:r>
              <a:endParaRPr>
                <a:solidFill>
                  <a:srgbClr val="FFFFFF"/>
                </a:solidFill>
                <a:latin typeface="Montserrat Light"/>
                <a:ea typeface="Montserrat Light"/>
                <a:cs typeface="Montserrat Light"/>
                <a:sym typeface="Montserrat Light"/>
              </a:endParaRPr>
            </a:p>
            <a:p>
              <a:pPr indent="0" lvl="0" marL="0" rtl="0" algn="ctr">
                <a:spcBef>
                  <a:spcPts val="0"/>
                </a:spcBef>
                <a:spcAft>
                  <a:spcPts val="0"/>
                </a:spcAft>
                <a:buNone/>
              </a:pPr>
              <a:r>
                <a:rPr lang="en">
                  <a:solidFill>
                    <a:srgbClr val="FFFFFF"/>
                  </a:solidFill>
                  <a:latin typeface="Montserrat Light"/>
                  <a:ea typeface="Montserrat Light"/>
                  <a:cs typeface="Montserrat Light"/>
                  <a:sym typeface="Montserrat Light"/>
                </a:rPr>
                <a:t>Print </a:t>
              </a:r>
              <a:endParaRPr>
                <a:solidFill>
                  <a:srgbClr val="FFFFFF"/>
                </a:solidFill>
                <a:latin typeface="Montserrat Light"/>
                <a:ea typeface="Montserrat Light"/>
                <a:cs typeface="Montserrat Light"/>
                <a:sym typeface="Montserrat Light"/>
              </a:endParaRPr>
            </a:p>
          </p:txBody>
        </p:sp>
      </p:grpSp>
      <p:cxnSp>
        <p:nvCxnSpPr>
          <p:cNvPr id="107" name="Google Shape;107;p20"/>
          <p:cNvCxnSpPr>
            <a:stCxn id="102" idx="3"/>
            <a:endCxn id="105" idx="1"/>
          </p:cNvCxnSpPr>
          <p:nvPr/>
        </p:nvCxnSpPr>
        <p:spPr>
          <a:xfrm>
            <a:off x="5448121" y="3672639"/>
            <a:ext cx="1143000" cy="15000"/>
          </a:xfrm>
          <a:prstGeom prst="straightConnector1">
            <a:avLst/>
          </a:prstGeom>
          <a:noFill/>
          <a:ln cap="flat" cmpd="sng" w="28575">
            <a:solidFill>
              <a:srgbClr val="FFFFFF"/>
            </a:solidFill>
            <a:prstDash val="solid"/>
            <a:round/>
            <a:headEnd len="med" w="med" type="none"/>
            <a:tailEnd len="med" w="med" type="triangle"/>
          </a:ln>
        </p:spPr>
      </p:cxnSp>
      <p:grpSp>
        <p:nvGrpSpPr>
          <p:cNvPr id="108" name="Google Shape;108;p20"/>
          <p:cNvGrpSpPr/>
          <p:nvPr/>
        </p:nvGrpSpPr>
        <p:grpSpPr>
          <a:xfrm>
            <a:off x="792775" y="2977488"/>
            <a:ext cx="2076549" cy="1926725"/>
            <a:chOff x="774875" y="3020550"/>
            <a:chExt cx="2076549" cy="1926725"/>
          </a:xfrm>
        </p:grpSpPr>
        <p:pic>
          <p:nvPicPr>
            <p:cNvPr id="109" name="Google Shape;109;p20"/>
            <p:cNvPicPr preferRelativeResize="0"/>
            <p:nvPr/>
          </p:nvPicPr>
          <p:blipFill>
            <a:blip r:embed="rId6">
              <a:alphaModFix/>
            </a:blip>
            <a:stretch>
              <a:fillRect/>
            </a:stretch>
          </p:blipFill>
          <p:spPr>
            <a:xfrm>
              <a:off x="774875" y="3020550"/>
              <a:ext cx="2076549" cy="1389600"/>
            </a:xfrm>
            <a:prstGeom prst="rect">
              <a:avLst/>
            </a:prstGeom>
            <a:noFill/>
            <a:ln>
              <a:noFill/>
            </a:ln>
          </p:spPr>
        </p:pic>
        <p:sp>
          <p:nvSpPr>
            <p:cNvPr id="110" name="Google Shape;110;p20"/>
            <p:cNvSpPr txBox="1"/>
            <p:nvPr/>
          </p:nvSpPr>
          <p:spPr>
            <a:xfrm>
              <a:off x="1156138" y="4610075"/>
              <a:ext cx="13140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ontserrat Light"/>
                  <a:ea typeface="Montserrat Light"/>
                  <a:cs typeface="Montserrat Light"/>
                  <a:sym typeface="Montserrat Light"/>
                </a:rPr>
                <a:t>Slicing</a:t>
              </a:r>
              <a:endParaRPr>
                <a:solidFill>
                  <a:srgbClr val="FFFFFF"/>
                </a:solidFill>
                <a:latin typeface="Montserrat Light"/>
                <a:ea typeface="Montserrat Light"/>
                <a:cs typeface="Montserrat Light"/>
                <a:sym typeface="Montserrat Light"/>
              </a:endParaRPr>
            </a:p>
          </p:txBody>
        </p:sp>
      </p:grpSp>
      <p:cxnSp>
        <p:nvCxnSpPr>
          <p:cNvPr id="111" name="Google Shape;111;p20"/>
          <p:cNvCxnSpPr>
            <a:stCxn id="109" idx="3"/>
            <a:endCxn id="102" idx="1"/>
          </p:cNvCxnSpPr>
          <p:nvPr/>
        </p:nvCxnSpPr>
        <p:spPr>
          <a:xfrm>
            <a:off x="2869324" y="3672287"/>
            <a:ext cx="826500" cy="300"/>
          </a:xfrm>
          <a:prstGeom prst="straightConnector1">
            <a:avLst/>
          </a:prstGeom>
          <a:noFill/>
          <a:ln cap="flat" cmpd="sng" w="28575">
            <a:solidFill>
              <a:srgbClr val="FFFFFF"/>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227400" y="388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Progression of prints</a:t>
            </a:r>
            <a:endParaRPr/>
          </a:p>
        </p:txBody>
      </p:sp>
      <p:pic>
        <p:nvPicPr>
          <p:cNvPr id="117" name="Google Shape;117;p21"/>
          <p:cNvPicPr preferRelativeResize="0"/>
          <p:nvPr/>
        </p:nvPicPr>
        <p:blipFill>
          <a:blip r:embed="rId4">
            <a:alphaModFix/>
          </a:blip>
          <a:stretch>
            <a:fillRect/>
          </a:stretch>
        </p:blipFill>
        <p:spPr>
          <a:xfrm>
            <a:off x="4258700" y="3464425"/>
            <a:ext cx="9525" cy="9525"/>
          </a:xfrm>
          <a:prstGeom prst="rect">
            <a:avLst/>
          </a:prstGeom>
          <a:noFill/>
          <a:ln>
            <a:noFill/>
          </a:ln>
        </p:spPr>
      </p:pic>
      <p:pic>
        <p:nvPicPr>
          <p:cNvPr id="118" name="Google Shape;118;p21"/>
          <p:cNvPicPr preferRelativeResize="0"/>
          <p:nvPr/>
        </p:nvPicPr>
        <p:blipFill rotWithShape="1">
          <a:blip r:embed="rId5">
            <a:alphaModFix/>
          </a:blip>
          <a:srcRect b="43266" l="14384" r="8816" t="25986"/>
          <a:stretch/>
        </p:blipFill>
        <p:spPr>
          <a:xfrm>
            <a:off x="2754750" y="2930925"/>
            <a:ext cx="6121950" cy="1838125"/>
          </a:xfrm>
          <a:prstGeom prst="rect">
            <a:avLst/>
          </a:prstGeom>
          <a:noFill/>
          <a:ln>
            <a:noFill/>
          </a:ln>
        </p:spPr>
      </p:pic>
      <p:pic>
        <p:nvPicPr>
          <p:cNvPr id="119" name="Google Shape;119;p21"/>
          <p:cNvPicPr preferRelativeResize="0"/>
          <p:nvPr/>
        </p:nvPicPr>
        <p:blipFill rotWithShape="1">
          <a:blip r:embed="rId6">
            <a:alphaModFix/>
          </a:blip>
          <a:srcRect b="34487" l="7001" r="6560" t="31538"/>
          <a:stretch/>
        </p:blipFill>
        <p:spPr>
          <a:xfrm>
            <a:off x="2754750" y="1126375"/>
            <a:ext cx="6121950" cy="1804550"/>
          </a:xfrm>
          <a:prstGeom prst="rect">
            <a:avLst/>
          </a:prstGeom>
          <a:noFill/>
          <a:ln>
            <a:noFill/>
          </a:ln>
        </p:spPr>
      </p:pic>
      <p:sp>
        <p:nvSpPr>
          <p:cNvPr id="120" name="Google Shape;120;p21"/>
          <p:cNvSpPr txBox="1"/>
          <p:nvPr/>
        </p:nvSpPr>
        <p:spPr>
          <a:xfrm>
            <a:off x="2754750" y="2240138"/>
            <a:ext cx="10260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Montserrat"/>
                <a:ea typeface="Montserrat"/>
                <a:cs typeface="Montserrat"/>
                <a:sym typeface="Montserrat"/>
              </a:rPr>
              <a:t>To large layer </a:t>
            </a:r>
            <a:endParaRPr b="1" sz="800">
              <a:latin typeface="Montserrat"/>
              <a:ea typeface="Montserrat"/>
              <a:cs typeface="Montserrat"/>
              <a:sym typeface="Montserrat"/>
            </a:endParaRPr>
          </a:p>
          <a:p>
            <a:pPr indent="0" lvl="0" marL="0" rtl="0" algn="l">
              <a:spcBef>
                <a:spcPts val="0"/>
              </a:spcBef>
              <a:spcAft>
                <a:spcPts val="0"/>
              </a:spcAft>
              <a:buNone/>
            </a:pPr>
            <a:r>
              <a:rPr b="1" lang="en" sz="800">
                <a:latin typeface="Montserrat"/>
                <a:ea typeface="Montserrat"/>
                <a:cs typeface="Montserrat"/>
                <a:sym typeface="Montserrat"/>
              </a:rPr>
              <a:t>Height (.2 mm, 20% infill) part 1</a:t>
            </a:r>
            <a:endParaRPr b="1" sz="800">
              <a:latin typeface="Montserrat"/>
              <a:ea typeface="Montserrat"/>
              <a:cs typeface="Montserrat"/>
              <a:sym typeface="Montserrat"/>
            </a:endParaRPr>
          </a:p>
        </p:txBody>
      </p:sp>
      <p:sp>
        <p:nvSpPr>
          <p:cNvPr id="121" name="Google Shape;121;p21"/>
          <p:cNvSpPr txBox="1"/>
          <p:nvPr/>
        </p:nvSpPr>
        <p:spPr>
          <a:xfrm>
            <a:off x="3825075" y="2320525"/>
            <a:ext cx="10260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Montserrat"/>
                <a:ea typeface="Montserrat"/>
                <a:cs typeface="Montserrat"/>
                <a:sym typeface="Montserrat"/>
              </a:rPr>
              <a:t>To large layer </a:t>
            </a:r>
            <a:endParaRPr b="1" sz="800">
              <a:latin typeface="Montserrat"/>
              <a:ea typeface="Montserrat"/>
              <a:cs typeface="Montserrat"/>
              <a:sym typeface="Montserrat"/>
            </a:endParaRPr>
          </a:p>
          <a:p>
            <a:pPr indent="0" lvl="0" marL="0" rtl="0" algn="l">
              <a:spcBef>
                <a:spcPts val="0"/>
              </a:spcBef>
              <a:spcAft>
                <a:spcPts val="0"/>
              </a:spcAft>
              <a:buNone/>
            </a:pPr>
            <a:r>
              <a:rPr b="1" lang="en" sz="800">
                <a:latin typeface="Montserrat"/>
                <a:ea typeface="Montserrat"/>
                <a:cs typeface="Montserrat"/>
                <a:sym typeface="Montserrat"/>
              </a:rPr>
              <a:t>Height (.2 mm, 20% infill) part 2</a:t>
            </a:r>
            <a:endParaRPr b="1" sz="800">
              <a:latin typeface="Montserrat"/>
              <a:ea typeface="Montserrat"/>
              <a:cs typeface="Montserrat"/>
              <a:sym typeface="Montserrat"/>
            </a:endParaRPr>
          </a:p>
        </p:txBody>
      </p:sp>
      <p:sp>
        <p:nvSpPr>
          <p:cNvPr id="122" name="Google Shape;122;p21"/>
          <p:cNvSpPr txBox="1"/>
          <p:nvPr/>
        </p:nvSpPr>
        <p:spPr>
          <a:xfrm>
            <a:off x="4851075" y="2429875"/>
            <a:ext cx="10260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Montserrat"/>
                <a:ea typeface="Montserrat"/>
                <a:cs typeface="Montserrat"/>
                <a:sym typeface="Montserrat"/>
              </a:rPr>
              <a:t>To large layer </a:t>
            </a:r>
            <a:endParaRPr b="1" sz="800">
              <a:latin typeface="Montserrat"/>
              <a:ea typeface="Montserrat"/>
              <a:cs typeface="Montserrat"/>
              <a:sym typeface="Montserrat"/>
            </a:endParaRPr>
          </a:p>
          <a:p>
            <a:pPr indent="0" lvl="0" marL="0" rtl="0" algn="l">
              <a:spcBef>
                <a:spcPts val="0"/>
              </a:spcBef>
              <a:spcAft>
                <a:spcPts val="0"/>
              </a:spcAft>
              <a:buNone/>
            </a:pPr>
            <a:r>
              <a:rPr b="1" lang="en" sz="800">
                <a:latin typeface="Montserrat"/>
                <a:ea typeface="Montserrat"/>
                <a:cs typeface="Montserrat"/>
                <a:sym typeface="Montserrat"/>
              </a:rPr>
              <a:t>Height (.16 mm, 20% infill) </a:t>
            </a:r>
            <a:endParaRPr b="1" sz="800">
              <a:latin typeface="Montserrat"/>
              <a:ea typeface="Montserrat"/>
              <a:cs typeface="Montserrat"/>
              <a:sym typeface="Montserrat"/>
            </a:endParaRPr>
          </a:p>
        </p:txBody>
      </p:sp>
      <p:sp>
        <p:nvSpPr>
          <p:cNvPr id="123" name="Google Shape;123;p21"/>
          <p:cNvSpPr txBox="1"/>
          <p:nvPr/>
        </p:nvSpPr>
        <p:spPr>
          <a:xfrm>
            <a:off x="6128050" y="2521225"/>
            <a:ext cx="10260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Montserrat"/>
                <a:ea typeface="Montserrat"/>
                <a:cs typeface="Montserrat"/>
                <a:sym typeface="Montserrat"/>
              </a:rPr>
              <a:t>Belt became unstable (.12 mm, 20% infill)</a:t>
            </a:r>
            <a:endParaRPr b="1" sz="800">
              <a:latin typeface="Montserrat"/>
              <a:ea typeface="Montserrat"/>
              <a:cs typeface="Montserrat"/>
              <a:sym typeface="Montserrat"/>
            </a:endParaRPr>
          </a:p>
        </p:txBody>
      </p:sp>
      <p:sp>
        <p:nvSpPr>
          <p:cNvPr id="124" name="Google Shape;124;p21"/>
          <p:cNvSpPr txBox="1"/>
          <p:nvPr/>
        </p:nvSpPr>
        <p:spPr>
          <a:xfrm>
            <a:off x="7453900" y="2614725"/>
            <a:ext cx="10260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Montserrat"/>
                <a:ea typeface="Montserrat"/>
                <a:cs typeface="Montserrat"/>
                <a:sym typeface="Montserrat"/>
              </a:rPr>
              <a:t>Perfect (.12 mm, 20% infill)</a:t>
            </a:r>
            <a:endParaRPr b="1" sz="800">
              <a:latin typeface="Montserrat"/>
              <a:ea typeface="Montserrat"/>
              <a:cs typeface="Montserrat"/>
              <a:sym typeface="Montserrat"/>
            </a:endParaRPr>
          </a:p>
        </p:txBody>
      </p:sp>
      <p:sp>
        <p:nvSpPr>
          <p:cNvPr id="125" name="Google Shape;125;p21"/>
          <p:cNvSpPr txBox="1"/>
          <p:nvPr/>
        </p:nvSpPr>
        <p:spPr>
          <a:xfrm>
            <a:off x="2846275" y="4153125"/>
            <a:ext cx="13281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Montserrat"/>
                <a:ea typeface="Montserrat"/>
                <a:cs typeface="Montserrat"/>
                <a:sym typeface="Montserrat"/>
              </a:rPr>
              <a:t>Corner raised (fixed by closing window and using hairspray) (.12 mm, 100% infill)</a:t>
            </a:r>
            <a:endParaRPr b="1" sz="800">
              <a:latin typeface="Montserrat"/>
              <a:ea typeface="Montserrat"/>
              <a:cs typeface="Montserrat"/>
              <a:sym typeface="Montserrat"/>
            </a:endParaRPr>
          </a:p>
        </p:txBody>
      </p:sp>
      <p:sp>
        <p:nvSpPr>
          <p:cNvPr id="126" name="Google Shape;126;p21"/>
          <p:cNvSpPr/>
          <p:nvPr/>
        </p:nvSpPr>
        <p:spPr>
          <a:xfrm>
            <a:off x="2930600" y="3942225"/>
            <a:ext cx="238800" cy="210900"/>
          </a:xfrm>
          <a:prstGeom prst="flowChartConnector">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1"/>
          <p:cNvSpPr txBox="1"/>
          <p:nvPr/>
        </p:nvSpPr>
        <p:spPr>
          <a:xfrm>
            <a:off x="4258700" y="4259500"/>
            <a:ext cx="10260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Montserrat"/>
                <a:ea typeface="Montserrat"/>
                <a:cs typeface="Montserrat"/>
                <a:sym typeface="Montserrat"/>
              </a:rPr>
              <a:t>Perfect (.12 mm, 100% infill)</a:t>
            </a:r>
            <a:endParaRPr b="1" sz="800">
              <a:latin typeface="Montserrat"/>
              <a:ea typeface="Montserrat"/>
              <a:cs typeface="Montserrat"/>
              <a:sym typeface="Montserrat"/>
            </a:endParaRPr>
          </a:p>
        </p:txBody>
      </p:sp>
      <p:sp>
        <p:nvSpPr>
          <p:cNvPr id="128" name="Google Shape;128;p21"/>
          <p:cNvSpPr txBox="1"/>
          <p:nvPr/>
        </p:nvSpPr>
        <p:spPr>
          <a:xfrm>
            <a:off x="5284700" y="4275950"/>
            <a:ext cx="11592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Montserrat"/>
                <a:ea typeface="Montserrat"/>
                <a:cs typeface="Montserrat"/>
                <a:sym typeface="Montserrat"/>
              </a:rPr>
              <a:t>Insitu conformal print, T1 small (.12 mm, 100% infill)</a:t>
            </a:r>
            <a:endParaRPr b="1" sz="800">
              <a:latin typeface="Montserrat"/>
              <a:ea typeface="Montserrat"/>
              <a:cs typeface="Montserrat"/>
              <a:sym typeface="Montserrat"/>
            </a:endParaRPr>
          </a:p>
        </p:txBody>
      </p:sp>
      <p:sp>
        <p:nvSpPr>
          <p:cNvPr id="129" name="Google Shape;129;p21"/>
          <p:cNvSpPr txBox="1"/>
          <p:nvPr/>
        </p:nvSpPr>
        <p:spPr>
          <a:xfrm>
            <a:off x="6392725" y="4275950"/>
            <a:ext cx="11592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Montserrat"/>
                <a:ea typeface="Montserrat"/>
                <a:cs typeface="Montserrat"/>
                <a:sym typeface="Montserrat"/>
              </a:rPr>
              <a:t>Insitu conformal print, T1 big (.12 mm, 100% infill)</a:t>
            </a:r>
            <a:endParaRPr b="1" sz="800">
              <a:latin typeface="Montserrat"/>
              <a:ea typeface="Montserrat"/>
              <a:cs typeface="Montserrat"/>
              <a:sym typeface="Montserrat"/>
            </a:endParaRPr>
          </a:p>
        </p:txBody>
      </p:sp>
      <p:sp>
        <p:nvSpPr>
          <p:cNvPr id="130" name="Google Shape;130;p21"/>
          <p:cNvSpPr txBox="1"/>
          <p:nvPr/>
        </p:nvSpPr>
        <p:spPr>
          <a:xfrm>
            <a:off x="7669400" y="4275950"/>
            <a:ext cx="11592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Montserrat"/>
                <a:ea typeface="Montserrat"/>
                <a:cs typeface="Montserrat"/>
                <a:sym typeface="Montserrat"/>
              </a:rPr>
              <a:t>Insitu conformal print, T3 big (.12 mm, 100% infill)</a:t>
            </a:r>
            <a:endParaRPr b="1" sz="800">
              <a:latin typeface="Montserrat"/>
              <a:ea typeface="Montserrat"/>
              <a:cs typeface="Montserrat"/>
              <a:sym typeface="Montserrat"/>
            </a:endParaRPr>
          </a:p>
        </p:txBody>
      </p:sp>
      <p:sp>
        <p:nvSpPr>
          <p:cNvPr id="131" name="Google Shape;131;p21"/>
          <p:cNvSpPr txBox="1"/>
          <p:nvPr>
            <p:ph idx="1" type="body"/>
          </p:nvPr>
        </p:nvSpPr>
        <p:spPr>
          <a:xfrm>
            <a:off x="136050" y="1175750"/>
            <a:ext cx="2447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experimented with a multitude of different variables on our way to a </a:t>
            </a:r>
            <a:r>
              <a:rPr lang="en"/>
              <a:t>successful</a:t>
            </a:r>
            <a:r>
              <a:rPr lang="en"/>
              <a:t> in situ conformal print</a:t>
            </a:r>
            <a:endParaRPr/>
          </a:p>
          <a:p>
            <a:pPr indent="0" lvl="0" marL="0" rtl="0" algn="l">
              <a:spcBef>
                <a:spcPts val="1600"/>
              </a:spcBef>
              <a:spcAft>
                <a:spcPts val="1600"/>
              </a:spcAft>
              <a:buNone/>
            </a:pPr>
            <a:r>
              <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